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39"/>
  </p:notesMasterIdLst>
  <p:sldIdLst>
    <p:sldId id="264" r:id="rId5"/>
    <p:sldId id="369" r:id="rId6"/>
    <p:sldId id="313" r:id="rId7"/>
    <p:sldId id="312" r:id="rId8"/>
    <p:sldId id="314" r:id="rId9"/>
    <p:sldId id="315" r:id="rId10"/>
    <p:sldId id="316" r:id="rId11"/>
    <p:sldId id="317" r:id="rId12"/>
    <p:sldId id="318" r:id="rId13"/>
    <p:sldId id="319" r:id="rId14"/>
    <p:sldId id="371" r:id="rId15"/>
    <p:sldId id="375" r:id="rId16"/>
    <p:sldId id="376" r:id="rId17"/>
    <p:sldId id="370" r:id="rId18"/>
    <p:sldId id="373" r:id="rId19"/>
    <p:sldId id="374" r:id="rId20"/>
    <p:sldId id="377" r:id="rId21"/>
    <p:sldId id="320" r:id="rId22"/>
    <p:sldId id="368" r:id="rId23"/>
    <p:sldId id="321" r:id="rId24"/>
    <p:sldId id="351" r:id="rId25"/>
    <p:sldId id="325" r:id="rId26"/>
    <p:sldId id="366" r:id="rId27"/>
    <p:sldId id="326" r:id="rId28"/>
    <p:sldId id="322" r:id="rId29"/>
    <p:sldId id="352" r:id="rId30"/>
    <p:sldId id="327" r:id="rId31"/>
    <p:sldId id="344" r:id="rId32"/>
    <p:sldId id="353" r:id="rId33"/>
    <p:sldId id="357" r:id="rId34"/>
    <p:sldId id="356" r:id="rId35"/>
    <p:sldId id="354" r:id="rId36"/>
    <p:sldId id="355" r:id="rId37"/>
    <p:sldId id="346" r:id="rId38"/>
  </p:sldIdLst>
  <p:sldSz cx="12192000" cy="6858000"/>
  <p:notesSz cx="6881813" cy="96615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19" autoAdjust="0"/>
  </p:normalViewPr>
  <p:slideViewPr>
    <p:cSldViewPr snapToGrid="0">
      <p:cViewPr varScale="1">
        <p:scale>
          <a:sx n="85" d="100"/>
          <a:sy n="85" d="100"/>
        </p:scale>
        <p:origin x="48" y="225"/>
      </p:cViewPr>
      <p:guideLst/>
    </p:cSldViewPr>
  </p:slideViewPr>
  <p:notesTextViewPr>
    <p:cViewPr>
      <p:scale>
        <a:sx n="1" d="1"/>
        <a:sy n="1" d="1"/>
      </p:scale>
      <p:origin x="0" y="0"/>
    </p:cViewPr>
  </p:notesTextViewPr>
  <p:sorterViewPr>
    <p:cViewPr>
      <p:scale>
        <a:sx n="40" d="100"/>
        <a:sy n="40" d="100"/>
      </p:scale>
      <p:origin x="0" y="0"/>
    </p:cViewPr>
  </p:sorterViewPr>
  <p:notesViewPr>
    <p:cSldViewPr snapToGrid="0">
      <p:cViewPr varScale="1">
        <p:scale>
          <a:sx n="65" d="100"/>
          <a:sy n="65" d="100"/>
        </p:scale>
        <p:origin x="2670"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image" Target="../media/image4.jpg"/></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image" Target="../media/image4.jp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dgm:spPr/>
      <dgm:t>
        <a:bodyPr/>
        <a:lstStyle/>
        <a:p>
          <a:pPr>
            <a:lnSpc>
              <a:spcPct val="100000"/>
            </a:lnSpc>
            <a:defRPr cap="all"/>
          </a:pPr>
          <a:r>
            <a:rPr lang="en-US"/>
            <a:t>The purpose of questioning in the classroom</a:t>
          </a:r>
          <a:endParaRPr lang="en-US" dirty="0"/>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lnSpc>
              <a:spcPct val="100000"/>
            </a:lnSpc>
            <a:defRPr cap="all"/>
          </a:pPr>
          <a:r>
            <a:rPr lang="en-US" dirty="0"/>
            <a:t>How to involve all of your students</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lnSpc>
              <a:spcPct val="100000"/>
            </a:lnSpc>
            <a:defRPr cap="all"/>
          </a:pPr>
          <a:r>
            <a:rPr lang="en-US" dirty="0"/>
            <a:t>Checking for Understanding</a:t>
          </a: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3" custScaleX="157564" custScaleY="136883"/>
      <dgm:spPr>
        <a:prstGeom prst="ellipse">
          <a:avLst/>
        </a:prstGeom>
      </dgm:spPr>
    </dgm:pt>
    <dgm:pt modelId="{8FA2F131-CD01-4CBD-B7A5-1B9B5E7F0402}" type="pres">
      <dgm:prSet presAssocID="{40FC4FFE-8987-4A26-B7F4-8A516F18ADAE}" presName="iconRect" presStyleLbl="node1" presStyleIdx="0" presStyleCnt="3"/>
      <dgm:spPr>
        <a:blipFill>
          <a:blip xmlns:r="http://schemas.openxmlformats.org/officeDocument/2006/relationships" r:embed="rId1"/>
          <a:srcRect/>
          <a:stretch>
            <a:fillRect/>
          </a:stretch>
        </a:blipFill>
        <a:ln>
          <a:noFill/>
        </a:ln>
      </dgm:spPr>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3">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3" custScaleX="138170" custScaleY="128863"/>
      <dgm:spPr>
        <a:prstGeom prst="ellipse">
          <a:avLst/>
        </a:prstGeom>
      </dgm:spPr>
    </dgm:pt>
    <dgm:pt modelId="{E94F35BC-9C76-400A-BBCA-0032259E2E5A}" type="pres">
      <dgm:prSet presAssocID="{49225C73-1633-42F1-AB3B-7CB183E5F8B8}" presName="iconRect" presStyleLbl="node1" presStyleIdx="1"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Questions"/>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3">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3" custScaleX="121244" custScaleY="127630" custLinFactNeighborX="0" custLinFactNeighborY="6170"/>
      <dgm:spPr>
        <a:prstGeom prst="ellipse">
          <a:avLst/>
        </a:prstGeom>
      </dgm:spPr>
    </dgm:pt>
    <dgm:pt modelId="{F09AEBFF-D2D3-4FFF-AD65-C3CEAEEB10F2}" type="pres">
      <dgm:prSet presAssocID="{1C383F32-22E8-4F62-A3E0-BDC3D5F48992}" presName="iconRect" presStyleLbl="node1" presStyleIdx="2" presStyleCnt="3" custLinFactNeighborX="3226" custLinFactNeighborY="1075"/>
      <dgm:spPr>
        <a:ln>
          <a:noFill/>
        </a:ln>
      </dgm:spPr>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93531" y="172854"/>
          <a:ext cx="2865399" cy="248930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1004512" y="895787"/>
          <a:ext cx="1043437" cy="1043437"/>
        </a:xfrm>
        <a:prstGeom prst="rect">
          <a:avLst/>
        </a:prstGeom>
        <a:blipFill>
          <a:blip xmlns:r="http://schemas.openxmlformats.org/officeDocument/2006/relationships" r:embed="rId1"/>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35606" y="2893225"/>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a:t>The purpose of questioning in the classroom</a:t>
          </a:r>
          <a:endParaRPr lang="en-US" sz="1500" kern="1200" dirty="0"/>
        </a:p>
      </dsp:txBody>
      <dsp:txXfrm>
        <a:off x="35606" y="2893225"/>
        <a:ext cx="2981250" cy="720000"/>
      </dsp:txXfrm>
    </dsp:sp>
    <dsp:sp modelId="{543C18BC-1989-44B2-9862-C670C61D3452}">
      <dsp:nvSpPr>
        <dsp:cNvPr id="0" name=""/>
        <dsp:cNvSpPr/>
      </dsp:nvSpPr>
      <dsp:spPr>
        <a:xfrm>
          <a:off x="3772846" y="209317"/>
          <a:ext cx="2512707" cy="234345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4507481" y="859325"/>
          <a:ext cx="1043437" cy="1043437"/>
        </a:xfrm>
        <a:prstGeom prst="rect">
          <a:avLst/>
        </a:prstGeom>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3538574" y="2856762"/>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dirty="0"/>
            <a:t>How to involve all of your students</a:t>
          </a:r>
        </a:p>
      </dsp:txBody>
      <dsp:txXfrm>
        <a:off x="3538574" y="2856762"/>
        <a:ext cx="2981250" cy="720000"/>
      </dsp:txXfrm>
    </dsp:sp>
    <dsp:sp modelId="{5BDDFF18-9AEC-4E5E-B9AA-33D86F01A63E}">
      <dsp:nvSpPr>
        <dsp:cNvPr id="0" name=""/>
        <dsp:cNvSpPr/>
      </dsp:nvSpPr>
      <dsp:spPr>
        <a:xfrm>
          <a:off x="7429719" y="327128"/>
          <a:ext cx="2204897" cy="232103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8044111" y="864936"/>
          <a:ext cx="1043437" cy="1043437"/>
        </a:xfrm>
        <a:prstGeom prst="rect">
          <a:avLst/>
        </a:prstGeom>
        <a:solidFill>
          <a:schemeClr val="bg1">
            <a:hueOff val="0"/>
            <a:satOff val="0"/>
            <a:lumOff val="0"/>
            <a:alphaOff val="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7041543" y="2851157"/>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dirty="0"/>
            <a:t>Checking for Understanding</a:t>
          </a:r>
        </a:p>
      </dsp:txBody>
      <dsp:txXfrm>
        <a:off x="7041543" y="2851157"/>
        <a:ext cx="298125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84754"/>
          </a:xfrm>
          <a:prstGeom prst="rect">
            <a:avLst/>
          </a:prstGeom>
        </p:spPr>
        <p:txBody>
          <a:bodyPr vert="horz" lIns="94531" tIns="47265" rIns="94531" bIns="47265" rtlCol="0"/>
          <a:lstStyle>
            <a:lvl1pPr algn="l">
              <a:defRPr sz="1200"/>
            </a:lvl1pPr>
          </a:lstStyle>
          <a:p>
            <a:endParaRPr lang="en-US" dirty="0"/>
          </a:p>
        </p:txBody>
      </p:sp>
      <p:sp>
        <p:nvSpPr>
          <p:cNvPr id="3" name="Date Placeholder 2"/>
          <p:cNvSpPr>
            <a:spLocks noGrp="1"/>
          </p:cNvSpPr>
          <p:nvPr>
            <p:ph type="dt" idx="1"/>
          </p:nvPr>
        </p:nvSpPr>
        <p:spPr>
          <a:xfrm>
            <a:off x="3898102" y="0"/>
            <a:ext cx="2982119" cy="484754"/>
          </a:xfrm>
          <a:prstGeom prst="rect">
            <a:avLst/>
          </a:prstGeom>
        </p:spPr>
        <p:txBody>
          <a:bodyPr vert="horz" lIns="94531" tIns="47265" rIns="94531" bIns="47265" rtlCol="0"/>
          <a:lstStyle>
            <a:lvl1pPr algn="r">
              <a:defRPr sz="1200"/>
            </a:lvl1pPr>
          </a:lstStyle>
          <a:p>
            <a:fld id="{CC6DBDFE-DD3D-4291-A404-1B97A83A6EA8}" type="datetimeFigureOut">
              <a:rPr lang="en-US" smtClean="0"/>
              <a:t>7/10/2020</a:t>
            </a:fld>
            <a:endParaRPr lang="en-US" dirty="0"/>
          </a:p>
        </p:txBody>
      </p:sp>
      <p:sp>
        <p:nvSpPr>
          <p:cNvPr id="4" name="Slide Image Placeholder 3"/>
          <p:cNvSpPr>
            <a:spLocks noGrp="1" noRot="1" noChangeAspect="1"/>
          </p:cNvSpPr>
          <p:nvPr>
            <p:ph type="sldImg" idx="2"/>
          </p:nvPr>
        </p:nvSpPr>
        <p:spPr>
          <a:xfrm>
            <a:off x="544513" y="1208088"/>
            <a:ext cx="5794375" cy="3260725"/>
          </a:xfrm>
          <a:prstGeom prst="rect">
            <a:avLst/>
          </a:prstGeom>
          <a:noFill/>
          <a:ln w="12700">
            <a:solidFill>
              <a:prstClr val="black"/>
            </a:solidFill>
          </a:ln>
        </p:spPr>
        <p:txBody>
          <a:bodyPr vert="horz" lIns="94531" tIns="47265" rIns="94531" bIns="47265" rtlCol="0" anchor="ctr"/>
          <a:lstStyle/>
          <a:p>
            <a:endParaRPr lang="en-US" dirty="0"/>
          </a:p>
        </p:txBody>
      </p:sp>
      <p:sp>
        <p:nvSpPr>
          <p:cNvPr id="5" name="Notes Placeholder 4"/>
          <p:cNvSpPr>
            <a:spLocks noGrp="1"/>
          </p:cNvSpPr>
          <p:nvPr>
            <p:ph type="body" sz="quarter" idx="3"/>
          </p:nvPr>
        </p:nvSpPr>
        <p:spPr>
          <a:xfrm>
            <a:off x="688182" y="4649609"/>
            <a:ext cx="5505450" cy="3804225"/>
          </a:xfrm>
          <a:prstGeom prst="rect">
            <a:avLst/>
          </a:prstGeom>
        </p:spPr>
        <p:txBody>
          <a:bodyPr vert="horz" lIns="94531" tIns="47265" rIns="94531" bIns="472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76772"/>
            <a:ext cx="2982119" cy="484753"/>
          </a:xfrm>
          <a:prstGeom prst="rect">
            <a:avLst/>
          </a:prstGeom>
        </p:spPr>
        <p:txBody>
          <a:bodyPr vert="horz" lIns="94531" tIns="47265" rIns="94531" bIns="4726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9176772"/>
            <a:ext cx="2982119" cy="484753"/>
          </a:xfrm>
          <a:prstGeom prst="rect">
            <a:avLst/>
          </a:prstGeom>
        </p:spPr>
        <p:txBody>
          <a:bodyPr vert="horz" lIns="94531" tIns="47265" rIns="94531" bIns="47265" rtlCol="0" anchor="b"/>
          <a:lstStyle>
            <a:lvl1pPr algn="r">
              <a:defRPr sz="1200"/>
            </a:lvl1pPr>
          </a:lstStyle>
          <a:p>
            <a:fld id="{86456DE3-4E01-4AFD-AD42-42312842ED89}" type="slidenum">
              <a:rPr lang="en-US" smtClean="0"/>
              <a:t>‹#›</a:t>
            </a:fld>
            <a:endParaRPr lang="en-US" dirty="0"/>
          </a:p>
        </p:txBody>
      </p:sp>
    </p:spTree>
    <p:extLst>
      <p:ext uri="{BB962C8B-B14F-4D97-AF65-F5344CB8AC3E}">
        <p14:creationId xmlns:p14="http://schemas.microsoft.com/office/powerpoint/2010/main" val="7029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5307">
              <a:defRPr/>
            </a:pPr>
            <a:fld id="{33AEA074-24A7-4657-AE02-A51F68EA6AA2}" type="slidenum">
              <a:rPr lang="en-US">
                <a:solidFill>
                  <a:prstClr val="black"/>
                </a:solidFill>
                <a:latin typeface="Calibri" panose="020F0502020204030204"/>
              </a:rPr>
              <a:pPr defTabSz="945307">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249870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 27-34 Read this. Discuss. What do you recognise? How does this look in your lesson? Are there any that you need explaining? What is in your comfort zone? What would  you see yourself introducing easily? Message sent / Message received? Pick 3 favourites / of those 3 which do you do most often? Let’s poll them. </a:t>
            </a:r>
          </a:p>
        </p:txBody>
      </p:sp>
      <p:sp>
        <p:nvSpPr>
          <p:cNvPr id="4" name="Slide Number Placeholder 3"/>
          <p:cNvSpPr>
            <a:spLocks noGrp="1"/>
          </p:cNvSpPr>
          <p:nvPr>
            <p:ph type="sldNum" sz="quarter" idx="5"/>
          </p:nvPr>
        </p:nvSpPr>
        <p:spPr/>
        <p:txBody>
          <a:bodyPr/>
          <a:lstStyle/>
          <a:p>
            <a:fld id="{1107374C-9FFA-4DE8-81D4-52F78D0E6062}" type="slidenum">
              <a:rPr lang="en-GB" smtClean="0"/>
              <a:t>34</a:t>
            </a:fld>
            <a:endParaRPr lang="en-GB"/>
          </a:p>
        </p:txBody>
      </p:sp>
    </p:spTree>
    <p:extLst>
      <p:ext uri="{BB962C8B-B14F-4D97-AF65-F5344CB8AC3E}">
        <p14:creationId xmlns:p14="http://schemas.microsoft.com/office/powerpoint/2010/main" val="3036381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5307">
              <a:defRPr/>
            </a:pPr>
            <a:fld id="{33AEA074-24A7-4657-AE02-A51F68EA6AA2}" type="slidenum">
              <a:rPr lang="en-US">
                <a:solidFill>
                  <a:prstClr val="black"/>
                </a:solidFill>
                <a:latin typeface="Calibri" panose="020F0502020204030204"/>
              </a:rPr>
              <a:pPr defTabSz="945307">
                <a:defRPr/>
              </a:pPr>
              <a:t>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24987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45307">
              <a:defRPr/>
            </a:pPr>
            <a:fld id="{33AEA074-24A7-4657-AE02-A51F68EA6AA2}" type="slidenum">
              <a:rPr lang="en-US">
                <a:solidFill>
                  <a:prstClr val="black"/>
                </a:solidFill>
                <a:latin typeface="Calibri" panose="020F0502020204030204"/>
              </a:rPr>
              <a:pPr defTabSz="945307">
                <a:defRPr/>
              </a:pPr>
              <a:t>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871904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Build in activities where ALL students are involved. If they practice it together and their peers let them know it is right they are MUCH more likely to want to contribute, Climate is key</a:t>
            </a:r>
          </a:p>
        </p:txBody>
      </p:sp>
      <p:sp>
        <p:nvSpPr>
          <p:cNvPr id="4" name="Slide Number Placeholder 3"/>
          <p:cNvSpPr>
            <a:spLocks noGrp="1"/>
          </p:cNvSpPr>
          <p:nvPr>
            <p:ph type="sldNum" sz="quarter" idx="5"/>
          </p:nvPr>
        </p:nvSpPr>
        <p:spPr/>
        <p:txBody>
          <a:bodyPr/>
          <a:lstStyle/>
          <a:p>
            <a:fld id="{1107374C-9FFA-4DE8-81D4-52F78D0E6062}" type="slidenum">
              <a:rPr lang="en-GB" smtClean="0"/>
              <a:t>21</a:t>
            </a:fld>
            <a:endParaRPr lang="en-GB"/>
          </a:p>
        </p:txBody>
      </p:sp>
    </p:spTree>
    <p:extLst>
      <p:ext uri="{BB962C8B-B14F-4D97-AF65-F5344CB8AC3E}">
        <p14:creationId xmlns:p14="http://schemas.microsoft.com/office/powerpoint/2010/main" val="1068369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Purpose – how do you check for understanding? How do we know that every child in the room has ‘got it’. What do we normally do? </a:t>
            </a:r>
          </a:p>
        </p:txBody>
      </p:sp>
      <p:sp>
        <p:nvSpPr>
          <p:cNvPr id="4" name="Slide Number Placeholder 3"/>
          <p:cNvSpPr>
            <a:spLocks noGrp="1"/>
          </p:cNvSpPr>
          <p:nvPr>
            <p:ph type="sldNum" sz="quarter" idx="5"/>
          </p:nvPr>
        </p:nvSpPr>
        <p:spPr/>
        <p:txBody>
          <a:bodyPr/>
          <a:lstStyle/>
          <a:p>
            <a:fld id="{1107374C-9FFA-4DE8-81D4-52F78D0E6062}" type="slidenum">
              <a:rPr lang="en-GB" smtClean="0"/>
              <a:t>22</a:t>
            </a:fld>
            <a:endParaRPr lang="en-GB"/>
          </a:p>
        </p:txBody>
      </p:sp>
    </p:spTree>
    <p:extLst>
      <p:ext uri="{BB962C8B-B14F-4D97-AF65-F5344CB8AC3E}">
        <p14:creationId xmlns:p14="http://schemas.microsoft.com/office/powerpoint/2010/main" val="2594591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Suggestion 1. – Why?</a:t>
            </a:r>
          </a:p>
        </p:txBody>
      </p:sp>
      <p:sp>
        <p:nvSpPr>
          <p:cNvPr id="4" name="Slide Number Placeholder 3"/>
          <p:cNvSpPr>
            <a:spLocks noGrp="1"/>
          </p:cNvSpPr>
          <p:nvPr>
            <p:ph type="sldNum" sz="quarter" idx="5"/>
          </p:nvPr>
        </p:nvSpPr>
        <p:spPr/>
        <p:txBody>
          <a:bodyPr/>
          <a:lstStyle/>
          <a:p>
            <a:fld id="{1107374C-9FFA-4DE8-81D4-52F78D0E6062}" type="slidenum">
              <a:rPr lang="en-GB" smtClean="0"/>
              <a:t>24</a:t>
            </a:fld>
            <a:endParaRPr lang="en-GB"/>
          </a:p>
        </p:txBody>
      </p:sp>
    </p:spTree>
    <p:extLst>
      <p:ext uri="{BB962C8B-B14F-4D97-AF65-F5344CB8AC3E}">
        <p14:creationId xmlns:p14="http://schemas.microsoft.com/office/powerpoint/2010/main" val="140570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24975" y="4920501"/>
            <a:ext cx="5505450" cy="3804225"/>
          </a:xfrm>
        </p:spPr>
        <p:txBody>
          <a:bodyPr/>
          <a:lstStyle/>
          <a:p>
            <a:r>
              <a:rPr lang="en-GB" dirty="0"/>
              <a:t>Right ‘ pick someone you think will give you a good enough clue to help you’</a:t>
            </a:r>
          </a:p>
        </p:txBody>
      </p:sp>
      <p:sp>
        <p:nvSpPr>
          <p:cNvPr id="4" name="Slide Number Placeholder 3"/>
          <p:cNvSpPr>
            <a:spLocks noGrp="1"/>
          </p:cNvSpPr>
          <p:nvPr>
            <p:ph type="sldNum" sz="quarter" idx="5"/>
          </p:nvPr>
        </p:nvSpPr>
        <p:spPr/>
        <p:txBody>
          <a:bodyPr/>
          <a:lstStyle/>
          <a:p>
            <a:fld id="{1107374C-9FFA-4DE8-81D4-52F78D0E6062}" type="slidenum">
              <a:rPr lang="en-GB" smtClean="0"/>
              <a:t>27</a:t>
            </a:fld>
            <a:endParaRPr lang="en-GB"/>
          </a:p>
        </p:txBody>
      </p:sp>
    </p:spTree>
    <p:extLst>
      <p:ext uri="{BB962C8B-B14F-4D97-AF65-F5344CB8AC3E}">
        <p14:creationId xmlns:p14="http://schemas.microsoft.com/office/powerpoint/2010/main" val="2179766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Pick 1 strategy to embed. Pick 1 strategy you will use to show others. Go and see someone else. WHEN – put it in your diary. The value of viewing other staff. </a:t>
            </a:r>
          </a:p>
        </p:txBody>
      </p:sp>
      <p:sp>
        <p:nvSpPr>
          <p:cNvPr id="4" name="Slide Number Placeholder 3"/>
          <p:cNvSpPr>
            <a:spLocks noGrp="1"/>
          </p:cNvSpPr>
          <p:nvPr>
            <p:ph type="sldNum" sz="quarter" idx="5"/>
          </p:nvPr>
        </p:nvSpPr>
        <p:spPr/>
        <p:txBody>
          <a:bodyPr/>
          <a:lstStyle/>
          <a:p>
            <a:fld id="{1107374C-9FFA-4DE8-81D4-52F78D0E6062}" type="slidenum">
              <a:rPr lang="en-GB" smtClean="0"/>
              <a:t>32</a:t>
            </a:fld>
            <a:endParaRPr lang="en-GB"/>
          </a:p>
        </p:txBody>
      </p:sp>
    </p:spTree>
    <p:extLst>
      <p:ext uri="{BB962C8B-B14F-4D97-AF65-F5344CB8AC3E}">
        <p14:creationId xmlns:p14="http://schemas.microsoft.com/office/powerpoint/2010/main" val="1152003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 reflection to inspire ways in which to move forward. </a:t>
            </a:r>
          </a:p>
        </p:txBody>
      </p:sp>
      <p:sp>
        <p:nvSpPr>
          <p:cNvPr id="4" name="Slide Number Placeholder 3"/>
          <p:cNvSpPr>
            <a:spLocks noGrp="1"/>
          </p:cNvSpPr>
          <p:nvPr>
            <p:ph type="sldNum" sz="quarter" idx="5"/>
          </p:nvPr>
        </p:nvSpPr>
        <p:spPr/>
        <p:txBody>
          <a:bodyPr/>
          <a:lstStyle/>
          <a:p>
            <a:fld id="{1107374C-9FFA-4DE8-81D4-52F78D0E6062}" type="slidenum">
              <a:rPr lang="en-GB" smtClean="0"/>
              <a:t>33</a:t>
            </a:fld>
            <a:endParaRPr lang="en-GB"/>
          </a:p>
        </p:txBody>
      </p:sp>
    </p:spTree>
    <p:extLst>
      <p:ext uri="{BB962C8B-B14F-4D97-AF65-F5344CB8AC3E}">
        <p14:creationId xmlns:p14="http://schemas.microsoft.com/office/powerpoint/2010/main" val="3218244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7/10/2020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184701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575881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7/10/2020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169732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35005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7/10/2020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2073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7/10/2020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1073587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7/10/2020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375327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7/10/2020</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3216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7/10/2020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99103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7/10/2020</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72090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8.jpg"/><Relationship Id="rId1" Type="http://schemas.openxmlformats.org/officeDocument/2006/relationships/slideLayout" Target="../slideLayouts/slideLayout7.xml"/><Relationship Id="rId5" Type="http://schemas.openxmlformats.org/officeDocument/2006/relationships/image" Target="../media/image6.sv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twitter.com/i/status/1173672280477638663"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jp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6.xml"/><Relationship Id="rId5" Type="http://schemas.openxmlformats.org/officeDocument/2006/relationships/image" Target="../media/image29.jpg"/><Relationship Id="rId4" Type="http://schemas.openxmlformats.org/officeDocument/2006/relationships/image" Target="../media/image28.jpg"/></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8.jp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0" y="157"/>
            <a:ext cx="12191980" cy="6858000"/>
          </a:xfrm>
          <a:prstGeom prst="rect">
            <a:avLst/>
          </a:prstGeom>
        </p:spPr>
      </p:pic>
      <p:sp useBgFill="1">
        <p:nvSpPr>
          <p:cNvPr id="95" name="Rectangle 87">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97" name="Rectangle 89">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771132" y="2091263"/>
            <a:ext cx="8649738" cy="2590800"/>
          </a:xfrm>
        </p:spPr>
        <p:txBody>
          <a:bodyPr>
            <a:normAutofit fontScale="90000"/>
          </a:bodyPr>
          <a:lstStyle/>
          <a:p>
            <a:r>
              <a:rPr lang="en-US" dirty="0">
                <a:solidFill>
                  <a:schemeClr val="accent2">
                    <a:lumMod val="75000"/>
                  </a:schemeClr>
                </a:solidFill>
              </a:rPr>
              <a:t>????????</a:t>
            </a:r>
            <a:br>
              <a:rPr lang="en-US" dirty="0">
                <a:solidFill>
                  <a:schemeClr val="accent2">
                    <a:lumMod val="75000"/>
                  </a:schemeClr>
                </a:solidFill>
              </a:rPr>
            </a:br>
            <a:r>
              <a:rPr lang="en-US" dirty="0">
                <a:solidFill>
                  <a:schemeClr val="accent2">
                    <a:lumMod val="75000"/>
                  </a:schemeClr>
                </a:solidFill>
              </a:rPr>
              <a:t>The power of questions</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771130" y="4682062"/>
            <a:ext cx="8652788" cy="457201"/>
          </a:xfrm>
        </p:spPr>
        <p:txBody>
          <a:bodyPr>
            <a:normAutofit/>
          </a:bodyPr>
          <a:lstStyle/>
          <a:p>
            <a:pPr>
              <a:spcAft>
                <a:spcPts val="600"/>
              </a:spcAft>
            </a:pPr>
            <a:r>
              <a:rPr lang="en-US" dirty="0">
                <a:solidFill>
                  <a:schemeClr val="accent2">
                    <a:lumMod val="75000"/>
                  </a:schemeClr>
                </a:solidFill>
              </a:rPr>
              <a:t>What is the purpose of questioning? </a:t>
            </a:r>
          </a:p>
        </p:txBody>
      </p:sp>
      <p:sp>
        <p:nvSpPr>
          <p:cNvPr id="99" name="Rectangle 91">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4" name="Straight Connector 93">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1" name="Picture 10" descr="A close up of a device&#10;&#10;Description automatically generated">
            <a:extLst>
              <a:ext uri="{FF2B5EF4-FFF2-40B4-BE49-F238E27FC236}">
                <a16:creationId xmlns:a16="http://schemas.microsoft.com/office/drawing/2014/main" id="{509F74D0-673D-4D29-8187-BACD58C5EE25}"/>
              </a:ext>
            </a:extLst>
          </p:cNvPr>
          <p:cNvPicPr>
            <a:picLocks noChangeAspect="1"/>
          </p:cNvPicPr>
          <p:nvPr/>
        </p:nvPicPr>
        <p:blipFill rotWithShape="1">
          <a:blip r:embed="rId5">
            <a:extLst>
              <a:ext uri="{28A0092B-C50C-407E-A947-70E740481C1C}">
                <a14:useLocalDpi xmlns:a14="http://schemas.microsoft.com/office/drawing/2010/main" val="0"/>
              </a:ext>
            </a:extLst>
          </a:blip>
          <a:srcRect l="-2728" r="29092"/>
          <a:stretch/>
        </p:blipFill>
        <p:spPr>
          <a:xfrm>
            <a:off x="10234828" y="5139263"/>
            <a:ext cx="1665403" cy="1509665"/>
          </a:xfrm>
          <a:prstGeom prst="rect">
            <a:avLst/>
          </a:prstGeom>
        </p:spPr>
      </p:pic>
      <p:sp>
        <p:nvSpPr>
          <p:cNvPr id="4" name="TextBox 3">
            <a:extLst>
              <a:ext uri="{FF2B5EF4-FFF2-40B4-BE49-F238E27FC236}">
                <a16:creationId xmlns:a16="http://schemas.microsoft.com/office/drawing/2014/main" id="{17B17DD2-0B8D-4161-80B9-9D1E8AFFF677}"/>
              </a:ext>
            </a:extLst>
          </p:cNvPr>
          <p:cNvSpPr txBox="1"/>
          <p:nvPr/>
        </p:nvSpPr>
        <p:spPr>
          <a:xfrm>
            <a:off x="9202470" y="3991797"/>
            <a:ext cx="1356232" cy="923330"/>
          </a:xfrm>
          <a:prstGeom prst="rect">
            <a:avLst/>
          </a:prstGeom>
          <a:noFill/>
        </p:spPr>
        <p:txBody>
          <a:bodyPr wrap="square" rtlCol="0">
            <a:spAutoFit/>
          </a:bodyPr>
          <a:lstStyle/>
          <a:p>
            <a:r>
              <a:rPr lang="en-GB" dirty="0"/>
              <a:t>Heads up! This is your enemy.</a:t>
            </a:r>
          </a:p>
        </p:txBody>
      </p:sp>
      <p:cxnSp>
        <p:nvCxnSpPr>
          <p:cNvPr id="6" name="Straight Arrow Connector 5">
            <a:extLst>
              <a:ext uri="{FF2B5EF4-FFF2-40B4-BE49-F238E27FC236}">
                <a16:creationId xmlns:a16="http://schemas.microsoft.com/office/drawing/2014/main" id="{DE37C907-355F-4596-99BD-D397E01332B8}"/>
              </a:ext>
            </a:extLst>
          </p:cNvPr>
          <p:cNvCxnSpPr/>
          <p:nvPr/>
        </p:nvCxnSpPr>
        <p:spPr>
          <a:xfrm>
            <a:off x="10136051" y="4861636"/>
            <a:ext cx="608148" cy="45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6" name="Rectangle 45">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48" name="Rectangle 47">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50" name="Rectangle 49">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2" name="Group 51">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53" name="Straight Connector 52">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57" name="Rectangle 56">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9" name="Rectangle 5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56F3427-978B-490F-BFE7-C7FCBAB70F7D}"/>
              </a:ext>
            </a:extLst>
          </p:cNvPr>
          <p:cNvPicPr>
            <a:picLocks noChangeAspect="1"/>
          </p:cNvPicPr>
          <p:nvPr/>
        </p:nvPicPr>
        <p:blipFill rotWithShape="1">
          <a:blip r:embed="rId2"/>
          <a:srcRect t="17461" r="6766" b="12614"/>
          <a:stretch/>
        </p:blipFill>
        <p:spPr>
          <a:xfrm>
            <a:off x="20" y="10"/>
            <a:ext cx="12191980" cy="6857990"/>
          </a:xfrm>
          <a:prstGeom prst="rect">
            <a:avLst/>
          </a:prstGeom>
        </p:spPr>
      </p:pic>
      <p:sp>
        <p:nvSpPr>
          <p:cNvPr id="61" name="Rectangle 60">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4221E5FC-2368-46F7-AA90-C7D54EE7222F}"/>
              </a:ext>
            </a:extLst>
          </p:cNvPr>
          <p:cNvSpPr>
            <a:spLocks noGrp="1"/>
          </p:cNvSpPr>
          <p:nvPr>
            <p:ph type="title"/>
          </p:nvPr>
        </p:nvSpPr>
        <p:spPr>
          <a:xfrm>
            <a:off x="381000" y="-1168729"/>
            <a:ext cx="6998492" cy="2802219"/>
          </a:xfrm>
        </p:spPr>
        <p:txBody>
          <a:bodyPr vert="horz" lIns="91440" tIns="45720" rIns="91440" bIns="45720" rtlCol="0" anchor="b">
            <a:normAutofit/>
          </a:bodyPr>
          <a:lstStyle/>
          <a:p>
            <a:pPr>
              <a:lnSpc>
                <a:spcPct val="83000"/>
              </a:lnSpc>
            </a:pPr>
            <a:r>
              <a:rPr lang="en-US" cap="all" spc="-100" dirty="0">
                <a:solidFill>
                  <a:schemeClr val="tx1">
                    <a:lumMod val="85000"/>
                    <a:lumOff val="15000"/>
                  </a:schemeClr>
                </a:solidFill>
              </a:rPr>
              <a:t>So not “What is </a:t>
            </a:r>
            <a:r>
              <a:rPr lang="en-US" u="sng" cap="all" spc="-100" dirty="0">
                <a:solidFill>
                  <a:schemeClr val="tx1">
                    <a:lumMod val="85000"/>
                    <a:lumOff val="15000"/>
                  </a:schemeClr>
                </a:solidFill>
              </a:rPr>
              <a:t>the</a:t>
            </a:r>
            <a:r>
              <a:rPr lang="en-US" cap="all" spc="-100" dirty="0">
                <a:solidFill>
                  <a:schemeClr val="tx1">
                    <a:lumMod val="85000"/>
                    <a:lumOff val="15000"/>
                  </a:schemeClr>
                </a:solidFill>
              </a:rPr>
              <a:t> purpose?”</a:t>
            </a:r>
          </a:p>
        </p:txBody>
      </p:sp>
      <p:sp>
        <p:nvSpPr>
          <p:cNvPr id="4" name="Text Placeholder 3">
            <a:extLst>
              <a:ext uri="{FF2B5EF4-FFF2-40B4-BE49-F238E27FC236}">
                <a16:creationId xmlns:a16="http://schemas.microsoft.com/office/drawing/2014/main" id="{404D8A2A-87F5-4522-BD4E-320432D44EC9}"/>
              </a:ext>
            </a:extLst>
          </p:cNvPr>
          <p:cNvSpPr>
            <a:spLocks noGrp="1"/>
          </p:cNvSpPr>
          <p:nvPr>
            <p:ph type="body" sz="half" idx="2"/>
          </p:nvPr>
        </p:nvSpPr>
        <p:spPr>
          <a:xfrm>
            <a:off x="401681" y="2514676"/>
            <a:ext cx="7963556" cy="2021605"/>
          </a:xfrm>
        </p:spPr>
        <p:txBody>
          <a:bodyPr vert="horz" lIns="91440" tIns="45720" rIns="91440" bIns="45720" rtlCol="0">
            <a:noAutofit/>
          </a:bodyPr>
          <a:lstStyle/>
          <a:p>
            <a:pPr>
              <a:lnSpc>
                <a:spcPct val="100000"/>
              </a:lnSpc>
              <a:spcBef>
                <a:spcPts val="0"/>
              </a:spcBef>
              <a:spcAft>
                <a:spcPts val="600"/>
              </a:spcAft>
            </a:pPr>
            <a:r>
              <a:rPr lang="en-US" sz="4000" spc="80" dirty="0">
                <a:solidFill>
                  <a:schemeClr val="tx1">
                    <a:lumMod val="95000"/>
                    <a:lumOff val="5000"/>
                  </a:schemeClr>
                </a:solidFill>
              </a:rPr>
              <a:t>“What is MY purpose? </a:t>
            </a:r>
          </a:p>
          <a:p>
            <a:pPr>
              <a:lnSpc>
                <a:spcPct val="100000"/>
              </a:lnSpc>
              <a:spcBef>
                <a:spcPts val="0"/>
              </a:spcBef>
              <a:spcAft>
                <a:spcPts val="600"/>
              </a:spcAft>
            </a:pPr>
            <a:r>
              <a:rPr lang="en-US" sz="4000" spc="80" dirty="0">
                <a:solidFill>
                  <a:schemeClr val="tx1">
                    <a:lumMod val="95000"/>
                    <a:lumOff val="5000"/>
                  </a:schemeClr>
                </a:solidFill>
              </a:rPr>
              <a:t>Why am I asking this question? </a:t>
            </a:r>
          </a:p>
          <a:p>
            <a:pPr>
              <a:lnSpc>
                <a:spcPct val="100000"/>
              </a:lnSpc>
              <a:spcBef>
                <a:spcPts val="0"/>
              </a:spcBef>
              <a:spcAft>
                <a:spcPts val="600"/>
              </a:spcAft>
            </a:pPr>
            <a:r>
              <a:rPr lang="en-US" sz="4000" spc="80" dirty="0">
                <a:solidFill>
                  <a:schemeClr val="tx1">
                    <a:lumMod val="95000"/>
                    <a:lumOff val="5000"/>
                  </a:schemeClr>
                </a:solidFill>
              </a:rPr>
              <a:t>What do I hope to achieve?” </a:t>
            </a:r>
          </a:p>
        </p:txBody>
      </p:sp>
      <p:sp>
        <p:nvSpPr>
          <p:cNvPr id="5" name="Oval 4">
            <a:extLst>
              <a:ext uri="{FF2B5EF4-FFF2-40B4-BE49-F238E27FC236}">
                <a16:creationId xmlns:a16="http://schemas.microsoft.com/office/drawing/2014/main" id="{A5A70729-1D31-4CA5-B69E-B4D66A9AD64C}"/>
              </a:ext>
            </a:extLst>
          </p:cNvPr>
          <p:cNvSpPr/>
          <p:nvPr/>
        </p:nvSpPr>
        <p:spPr>
          <a:xfrm>
            <a:off x="8616937" y="3654121"/>
            <a:ext cx="2865399" cy="2489302"/>
          </a:xfrm>
          <a:prstGeom prst="ellipse">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sp>
      <p:sp>
        <p:nvSpPr>
          <p:cNvPr id="6" name="Rectangle 5">
            <a:extLst>
              <a:ext uri="{FF2B5EF4-FFF2-40B4-BE49-F238E27FC236}">
                <a16:creationId xmlns:a16="http://schemas.microsoft.com/office/drawing/2014/main" id="{3F1E8CBC-2EAD-46B5-9C76-EAD031EBEC53}"/>
              </a:ext>
            </a:extLst>
          </p:cNvPr>
          <p:cNvSpPr/>
          <p:nvPr/>
        </p:nvSpPr>
        <p:spPr>
          <a:xfrm>
            <a:off x="9590909" y="4309735"/>
            <a:ext cx="1043437" cy="1043437"/>
          </a:xfrm>
          <a:prstGeom prst="rect">
            <a:avLst/>
          </a:prstGeom>
          <a:blipFill>
            <a:blip r:embed="rId3"/>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9" name="Rectangle 8">
            <a:extLst>
              <a:ext uri="{FF2B5EF4-FFF2-40B4-BE49-F238E27FC236}">
                <a16:creationId xmlns:a16="http://schemas.microsoft.com/office/drawing/2014/main" id="{23E595F3-5FFD-4A81-B914-EA251F8C6BD8}"/>
              </a:ext>
            </a:extLst>
          </p:cNvPr>
          <p:cNvSpPr/>
          <p:nvPr/>
        </p:nvSpPr>
        <p:spPr>
          <a:xfrm>
            <a:off x="840979" y="4801968"/>
            <a:ext cx="6728313" cy="1487742"/>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Beware </a:t>
            </a:r>
          </a:p>
          <a:p>
            <a:pPr algn="ctr"/>
            <a:r>
              <a:rPr lang="en-GB" dirty="0"/>
              <a:t>“Guess what’s in my mind?”</a:t>
            </a:r>
          </a:p>
          <a:p>
            <a:pPr algn="ctr"/>
            <a:r>
              <a:rPr lang="en-GB" dirty="0"/>
              <a:t>Questions they can’t be expected to know the answer to</a:t>
            </a:r>
          </a:p>
          <a:p>
            <a:pPr algn="ctr"/>
            <a:r>
              <a:rPr lang="en-GB" dirty="0"/>
              <a:t>Questions which don’t support the learning intention.</a:t>
            </a:r>
          </a:p>
        </p:txBody>
      </p:sp>
    </p:spTree>
    <p:extLst>
      <p:ext uri="{BB962C8B-B14F-4D97-AF65-F5344CB8AC3E}">
        <p14:creationId xmlns:p14="http://schemas.microsoft.com/office/powerpoint/2010/main" val="426813005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9891C27D-8C9D-415C-A639-23D76B7B1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8F4C0D6-B7E0-42D0-A57F-6781017A2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5B4D6D08-A7F1-4445-BA2E-E449562C0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A7C1A41-D915-4D26-8D5E-C01B27160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909241"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29" name="Rectangle 28">
            <a:extLst>
              <a:ext uri="{FF2B5EF4-FFF2-40B4-BE49-F238E27FC236}">
                <a16:creationId xmlns:a16="http://schemas.microsoft.com/office/drawing/2014/main" id="{A50B663E-F671-4504-99A8-455955469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227" y="805446"/>
            <a:ext cx="6570161" cy="5244497"/>
          </a:xfrm>
          <a:prstGeom prst="rect">
            <a:avLst/>
          </a:prstGeom>
          <a:noFill/>
          <a:ln w="6350" cap="sq" cmpd="sng" algn="ctr">
            <a:solidFill>
              <a:srgbClr val="404040"/>
            </a:solidFill>
            <a:prstDash val="solid"/>
            <a:miter lim="800000"/>
          </a:ln>
          <a:effectLst/>
        </p:spPr>
      </p:sp>
      <p:sp>
        <p:nvSpPr>
          <p:cNvPr id="31" name="Rectangle 30">
            <a:extLst>
              <a:ext uri="{FF2B5EF4-FFF2-40B4-BE49-F238E27FC236}">
                <a16:creationId xmlns:a16="http://schemas.microsoft.com/office/drawing/2014/main" id="{2EF89585-ECD6-4B38-96B1-AD41A1BD4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837"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32">
            <a:extLst>
              <a:ext uri="{FF2B5EF4-FFF2-40B4-BE49-F238E27FC236}">
                <a16:creationId xmlns:a16="http://schemas.microsoft.com/office/drawing/2014/main" id="{1B6FCD50-3FE8-4AB2-B746-2CC0EA9D40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3E90108-E441-4AF0-A059-613D076C7C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377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B422045-789A-442D-9E39-6FC4EC452C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626F83C8-F8B4-4726-A31A-C47D6F70CA24}"/>
              </a:ext>
            </a:extLst>
          </p:cNvPr>
          <p:cNvPicPr>
            <a:picLocks noChangeAspect="1"/>
          </p:cNvPicPr>
          <p:nvPr/>
        </p:nvPicPr>
        <p:blipFill>
          <a:blip r:embed="rId2"/>
          <a:stretch>
            <a:fillRect/>
          </a:stretch>
        </p:blipFill>
        <p:spPr>
          <a:xfrm>
            <a:off x="1295859" y="1901357"/>
            <a:ext cx="5600897" cy="3458555"/>
          </a:xfrm>
          <a:prstGeom prst="rect">
            <a:avLst/>
          </a:prstGeom>
        </p:spPr>
      </p:pic>
      <p:sp>
        <p:nvSpPr>
          <p:cNvPr id="39" name="Rectangle 38">
            <a:extLst>
              <a:ext uri="{FF2B5EF4-FFF2-40B4-BE49-F238E27FC236}">
                <a16:creationId xmlns:a16="http://schemas.microsoft.com/office/drawing/2014/main" id="{3F4C63FE-9526-4F8E-BCFD-954D2EF94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36F702-E189-4F80-9580-C41F2D14A9A9}"/>
              </a:ext>
            </a:extLst>
          </p:cNvPr>
          <p:cNvSpPr>
            <a:spLocks noGrp="1"/>
          </p:cNvSpPr>
          <p:nvPr>
            <p:ph type="title"/>
          </p:nvPr>
        </p:nvSpPr>
        <p:spPr>
          <a:xfrm>
            <a:off x="8560024" y="1182454"/>
            <a:ext cx="3238829" cy="3480794"/>
          </a:xfrm>
        </p:spPr>
        <p:txBody>
          <a:bodyPr vert="horz" lIns="91440" tIns="45720" rIns="91440" bIns="45720" rtlCol="0" anchor="ctr">
            <a:normAutofit/>
          </a:bodyPr>
          <a:lstStyle/>
          <a:p>
            <a:pPr algn="ctr">
              <a:lnSpc>
                <a:spcPct val="83000"/>
              </a:lnSpc>
            </a:pPr>
            <a:r>
              <a:rPr lang="en-US" sz="2600" cap="all" spc="-100" dirty="0"/>
              <a:t>Checking for Understanding</a:t>
            </a:r>
            <a:br>
              <a:rPr lang="en-US" sz="2600" cap="all" spc="-100" dirty="0"/>
            </a:br>
            <a:br>
              <a:rPr lang="en-US" sz="2600" cap="all" spc="-100" dirty="0"/>
            </a:br>
            <a:br>
              <a:rPr lang="en-US" sz="2600" cap="all" spc="-100" dirty="0"/>
            </a:br>
            <a:br>
              <a:rPr lang="en-US" sz="2600" cap="all" spc="-100" dirty="0"/>
            </a:br>
            <a:r>
              <a:rPr lang="en-US" sz="2600" cap="all" spc="-100" dirty="0"/>
              <a:t>‘Have you understood?’</a:t>
            </a:r>
            <a:br>
              <a:rPr lang="en-US" sz="2600" cap="all" spc="-100" dirty="0"/>
            </a:br>
            <a:br>
              <a:rPr lang="en-US" sz="2600" cap="all" spc="-100" dirty="0"/>
            </a:br>
            <a:r>
              <a:rPr lang="en-US" sz="2600" cap="all" spc="-100" dirty="0"/>
              <a:t>Reject self report</a:t>
            </a:r>
          </a:p>
        </p:txBody>
      </p:sp>
      <p:sp>
        <p:nvSpPr>
          <p:cNvPr id="4" name="TextBox 3">
            <a:extLst>
              <a:ext uri="{FF2B5EF4-FFF2-40B4-BE49-F238E27FC236}">
                <a16:creationId xmlns:a16="http://schemas.microsoft.com/office/drawing/2014/main" id="{6FF0F757-697B-4AFA-BB4A-AA044D0CDABA}"/>
              </a:ext>
            </a:extLst>
          </p:cNvPr>
          <p:cNvSpPr txBox="1"/>
          <p:nvPr/>
        </p:nvSpPr>
        <p:spPr>
          <a:xfrm>
            <a:off x="1750262" y="5699573"/>
            <a:ext cx="3509953" cy="369332"/>
          </a:xfrm>
          <a:prstGeom prst="rect">
            <a:avLst/>
          </a:prstGeom>
          <a:noFill/>
        </p:spPr>
        <p:txBody>
          <a:bodyPr wrap="square" rtlCol="0">
            <a:spAutoFit/>
          </a:bodyPr>
          <a:lstStyle/>
          <a:p>
            <a:r>
              <a:rPr lang="en-GB" dirty="0">
                <a:solidFill>
                  <a:schemeClr val="accent6">
                    <a:lumMod val="75000"/>
                  </a:schemeClr>
                </a:solidFill>
              </a:rPr>
              <a:t>Illustration by O. Caviglioli</a:t>
            </a:r>
          </a:p>
        </p:txBody>
      </p:sp>
    </p:spTree>
    <p:extLst>
      <p:ext uri="{BB962C8B-B14F-4D97-AF65-F5344CB8AC3E}">
        <p14:creationId xmlns:p14="http://schemas.microsoft.com/office/powerpoint/2010/main" val="2887907835"/>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49213-F737-400C-8AA2-8460FD691419}"/>
              </a:ext>
            </a:extLst>
          </p:cNvPr>
          <p:cNvSpPr>
            <a:spLocks noGrp="1"/>
          </p:cNvSpPr>
          <p:nvPr>
            <p:ph type="title"/>
          </p:nvPr>
        </p:nvSpPr>
        <p:spPr>
          <a:xfrm>
            <a:off x="1447799" y="1969764"/>
            <a:ext cx="5716338" cy="3042706"/>
          </a:xfrm>
        </p:spPr>
        <p:txBody>
          <a:bodyPr vert="horz" lIns="91440" tIns="45720" rIns="91440" bIns="45720" rtlCol="0" anchor="ctr">
            <a:normAutofit/>
          </a:bodyPr>
          <a:lstStyle/>
          <a:p>
            <a:pPr algn="ctr">
              <a:lnSpc>
                <a:spcPct val="83000"/>
              </a:lnSpc>
            </a:pPr>
            <a:r>
              <a:rPr lang="en-US" sz="1500" cap="all" spc="-100" dirty="0"/>
              <a:t>http://www.mrbartonmaths.com/blog/diagnostic-questions/</a:t>
            </a:r>
          </a:p>
        </p:txBody>
      </p:sp>
      <p:pic>
        <p:nvPicPr>
          <p:cNvPr id="6" name="Graphic 5" descr="Poi">
            <a:extLst>
              <a:ext uri="{FF2B5EF4-FFF2-40B4-BE49-F238E27FC236}">
                <a16:creationId xmlns:a16="http://schemas.microsoft.com/office/drawing/2014/main" id="{A60FEF29-307F-4E1A-BF1E-A1322B2DA0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66549" y="1681469"/>
            <a:ext cx="3513108" cy="3513108"/>
          </a:xfrm>
          <a:prstGeom prst="rect">
            <a:avLst/>
          </a:prstGeom>
        </p:spPr>
      </p:pic>
    </p:spTree>
    <p:extLst>
      <p:ext uri="{BB962C8B-B14F-4D97-AF65-F5344CB8AC3E}">
        <p14:creationId xmlns:p14="http://schemas.microsoft.com/office/powerpoint/2010/main" val="419955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19833-AF3E-4A58-95D1-F3D70A5EE30F}"/>
              </a:ext>
            </a:extLst>
          </p:cNvPr>
          <p:cNvSpPr>
            <a:spLocks noGrp="1"/>
          </p:cNvSpPr>
          <p:nvPr>
            <p:ph type="ctrTitle"/>
          </p:nvPr>
        </p:nvSpPr>
        <p:spPr>
          <a:xfrm>
            <a:off x="2290796" y="2431648"/>
            <a:ext cx="7772400" cy="1470025"/>
          </a:xfrm>
        </p:spPr>
        <p:txBody>
          <a:bodyPr>
            <a:normAutofit fontScale="90000"/>
          </a:bodyPr>
          <a:lstStyle/>
          <a:p>
            <a:r>
              <a:rPr lang="en-GB" dirty="0"/>
              <a:t>Diagnostic questions</a:t>
            </a:r>
          </a:p>
        </p:txBody>
      </p:sp>
      <p:sp>
        <p:nvSpPr>
          <p:cNvPr id="3" name="Subtitle 2">
            <a:extLst>
              <a:ext uri="{FF2B5EF4-FFF2-40B4-BE49-F238E27FC236}">
                <a16:creationId xmlns:a16="http://schemas.microsoft.com/office/drawing/2014/main" id="{EAB3E1E2-7474-48CB-9C27-0E4A2973875C}"/>
              </a:ext>
            </a:extLst>
          </p:cNvPr>
          <p:cNvSpPr>
            <a:spLocks noGrp="1"/>
          </p:cNvSpPr>
          <p:nvPr>
            <p:ph type="subTitle" idx="1"/>
          </p:nvPr>
        </p:nvSpPr>
        <p:spPr>
          <a:xfrm>
            <a:off x="2551584" y="4071921"/>
            <a:ext cx="7088832" cy="2592288"/>
          </a:xfrm>
        </p:spPr>
        <p:txBody>
          <a:bodyPr>
            <a:normAutofit/>
          </a:bodyPr>
          <a:lstStyle/>
          <a:p>
            <a:pPr marL="514350" indent="-514350">
              <a:buAutoNum type="alphaUcPeriod"/>
            </a:pPr>
            <a:r>
              <a:rPr lang="en-GB" dirty="0">
                <a:solidFill>
                  <a:schemeClr val="tx1">
                    <a:lumMod val="95000"/>
                    <a:lumOff val="5000"/>
                  </a:schemeClr>
                </a:solidFill>
              </a:rPr>
              <a:t>An infinitive is a verb.</a:t>
            </a:r>
          </a:p>
          <a:p>
            <a:pPr marL="514350" indent="-514350">
              <a:buAutoNum type="alphaUcPeriod"/>
            </a:pPr>
            <a:r>
              <a:rPr lang="en-GB" dirty="0">
                <a:solidFill>
                  <a:schemeClr val="tx1">
                    <a:lumMod val="95000"/>
                    <a:lumOff val="5000"/>
                  </a:schemeClr>
                </a:solidFill>
              </a:rPr>
              <a:t>An infinitive is a type of verb.</a:t>
            </a:r>
          </a:p>
          <a:p>
            <a:pPr marL="514350" indent="-514350">
              <a:buAutoNum type="alphaUcPeriod"/>
            </a:pPr>
            <a:r>
              <a:rPr lang="en-GB" dirty="0">
                <a:solidFill>
                  <a:schemeClr val="tx1">
                    <a:lumMod val="95000"/>
                    <a:lumOff val="5000"/>
                  </a:schemeClr>
                </a:solidFill>
              </a:rPr>
              <a:t>An infinitive is a verb tense.</a:t>
            </a:r>
          </a:p>
          <a:p>
            <a:pPr marL="514350" indent="-514350">
              <a:buAutoNum type="alphaUcPeriod"/>
            </a:pPr>
            <a:r>
              <a:rPr lang="en-GB" dirty="0">
                <a:solidFill>
                  <a:schemeClr val="tx1">
                    <a:lumMod val="95000"/>
                    <a:lumOff val="5000"/>
                  </a:schemeClr>
                </a:solidFill>
              </a:rPr>
              <a:t>An infinitive is an adjective. </a:t>
            </a:r>
          </a:p>
        </p:txBody>
      </p:sp>
    </p:spTree>
    <p:extLst>
      <p:ext uri="{BB962C8B-B14F-4D97-AF65-F5344CB8AC3E}">
        <p14:creationId xmlns:p14="http://schemas.microsoft.com/office/powerpoint/2010/main" val="2091195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19833-AF3E-4A58-95D1-F3D70A5EE30F}"/>
              </a:ext>
            </a:extLst>
          </p:cNvPr>
          <p:cNvSpPr>
            <a:spLocks noGrp="1"/>
          </p:cNvSpPr>
          <p:nvPr>
            <p:ph type="ctrTitle"/>
          </p:nvPr>
        </p:nvSpPr>
        <p:spPr>
          <a:xfrm>
            <a:off x="1350096" y="1743895"/>
            <a:ext cx="9491808" cy="1169854"/>
          </a:xfrm>
        </p:spPr>
        <p:txBody>
          <a:bodyPr>
            <a:normAutofit fontScale="90000"/>
          </a:bodyPr>
          <a:lstStyle/>
          <a:p>
            <a:r>
              <a:rPr lang="en-GB" dirty="0"/>
              <a:t>Diagnostic questions</a:t>
            </a:r>
          </a:p>
        </p:txBody>
      </p:sp>
      <p:sp>
        <p:nvSpPr>
          <p:cNvPr id="3" name="Subtitle 2">
            <a:extLst>
              <a:ext uri="{FF2B5EF4-FFF2-40B4-BE49-F238E27FC236}">
                <a16:creationId xmlns:a16="http://schemas.microsoft.com/office/drawing/2014/main" id="{EAB3E1E2-7474-48CB-9C27-0E4A2973875C}"/>
              </a:ext>
            </a:extLst>
          </p:cNvPr>
          <p:cNvSpPr>
            <a:spLocks noGrp="1"/>
          </p:cNvSpPr>
          <p:nvPr>
            <p:ph type="subTitle" idx="1"/>
          </p:nvPr>
        </p:nvSpPr>
        <p:spPr>
          <a:xfrm>
            <a:off x="2621360" y="2586124"/>
            <a:ext cx="7088832" cy="1418939"/>
          </a:xfrm>
        </p:spPr>
        <p:txBody>
          <a:bodyPr>
            <a:normAutofit/>
          </a:bodyPr>
          <a:lstStyle/>
          <a:p>
            <a:pPr marL="514350" indent="-514350">
              <a:buAutoNum type="alphaUcPeriod"/>
            </a:pPr>
            <a:r>
              <a:rPr lang="en-GB" dirty="0">
                <a:solidFill>
                  <a:schemeClr val="tx1">
                    <a:lumMod val="95000"/>
                    <a:lumOff val="5000"/>
                  </a:schemeClr>
                </a:solidFill>
              </a:rPr>
              <a:t>North is the opposite of South.</a:t>
            </a:r>
          </a:p>
          <a:p>
            <a:pPr marL="514350" indent="-514350">
              <a:buAutoNum type="alphaUcPeriod"/>
            </a:pPr>
            <a:r>
              <a:rPr lang="en-GB" dirty="0">
                <a:solidFill>
                  <a:schemeClr val="tx1">
                    <a:lumMod val="95000"/>
                    <a:lumOff val="5000"/>
                  </a:schemeClr>
                </a:solidFill>
              </a:rPr>
              <a:t>It always gets colder the further north you go. </a:t>
            </a:r>
          </a:p>
          <a:p>
            <a:pPr marL="514350" indent="-514350">
              <a:buAutoNum type="alphaUcPeriod"/>
            </a:pPr>
            <a:r>
              <a:rPr lang="en-GB" dirty="0">
                <a:solidFill>
                  <a:schemeClr val="tx1">
                    <a:lumMod val="95000"/>
                    <a:lumOff val="5000"/>
                  </a:schemeClr>
                </a:solidFill>
              </a:rPr>
              <a:t>There are 5 points to a compass. </a:t>
            </a:r>
          </a:p>
          <a:p>
            <a:pPr marL="514350" indent="-514350">
              <a:buAutoNum type="alphaUcPeriod"/>
            </a:pPr>
            <a:r>
              <a:rPr lang="en-GB" dirty="0">
                <a:solidFill>
                  <a:schemeClr val="tx1">
                    <a:lumMod val="95000"/>
                    <a:lumOff val="5000"/>
                  </a:schemeClr>
                </a:solidFill>
              </a:rPr>
              <a:t>South </a:t>
            </a:r>
            <a:r>
              <a:rPr lang="en-GB" dirty="0" err="1">
                <a:solidFill>
                  <a:schemeClr val="tx1">
                    <a:lumMod val="95000"/>
                    <a:lumOff val="5000"/>
                  </a:schemeClr>
                </a:solidFill>
              </a:rPr>
              <a:t>South</a:t>
            </a:r>
            <a:r>
              <a:rPr lang="en-GB" dirty="0">
                <a:solidFill>
                  <a:schemeClr val="tx1">
                    <a:lumMod val="95000"/>
                    <a:lumOff val="5000"/>
                  </a:schemeClr>
                </a:solidFill>
              </a:rPr>
              <a:t> East can be a point on the compass. </a:t>
            </a:r>
          </a:p>
        </p:txBody>
      </p:sp>
      <p:sp>
        <p:nvSpPr>
          <p:cNvPr id="4" name="Subtitle 2">
            <a:extLst>
              <a:ext uri="{FF2B5EF4-FFF2-40B4-BE49-F238E27FC236}">
                <a16:creationId xmlns:a16="http://schemas.microsoft.com/office/drawing/2014/main" id="{4D281E8F-7CEA-442C-AAFE-F573D1EFCAFE}"/>
              </a:ext>
            </a:extLst>
          </p:cNvPr>
          <p:cNvSpPr txBox="1">
            <a:spLocks/>
          </p:cNvSpPr>
          <p:nvPr/>
        </p:nvSpPr>
        <p:spPr>
          <a:xfrm>
            <a:off x="2783632" y="4005064"/>
            <a:ext cx="7088832" cy="141893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GB" sz="2000" dirty="0">
                <a:solidFill>
                  <a:schemeClr val="tx1">
                    <a:lumMod val="95000"/>
                    <a:lumOff val="5000"/>
                  </a:schemeClr>
                </a:solidFill>
              </a:rPr>
              <a:t>How many statements are true?</a:t>
            </a:r>
          </a:p>
          <a:p>
            <a:r>
              <a:rPr lang="en-GB" sz="2000" dirty="0">
                <a:solidFill>
                  <a:schemeClr val="tx1">
                    <a:lumMod val="95000"/>
                    <a:lumOff val="5000"/>
                  </a:schemeClr>
                </a:solidFill>
              </a:rPr>
              <a:t>Green – 1</a:t>
            </a:r>
          </a:p>
          <a:p>
            <a:r>
              <a:rPr lang="en-GB" sz="2000" dirty="0">
                <a:solidFill>
                  <a:schemeClr val="tx1">
                    <a:lumMod val="95000"/>
                    <a:lumOff val="5000"/>
                  </a:schemeClr>
                </a:solidFill>
              </a:rPr>
              <a:t>Red – 2</a:t>
            </a:r>
          </a:p>
          <a:p>
            <a:r>
              <a:rPr lang="en-GB" sz="2000" dirty="0">
                <a:solidFill>
                  <a:schemeClr val="tx1">
                    <a:lumMod val="95000"/>
                    <a:lumOff val="5000"/>
                  </a:schemeClr>
                </a:solidFill>
              </a:rPr>
              <a:t>Amber 3</a:t>
            </a:r>
          </a:p>
        </p:txBody>
      </p:sp>
    </p:spTree>
    <p:extLst>
      <p:ext uri="{BB962C8B-B14F-4D97-AF65-F5344CB8AC3E}">
        <p14:creationId xmlns:p14="http://schemas.microsoft.com/office/powerpoint/2010/main" val="1124906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19833-AF3E-4A58-95D1-F3D70A5EE30F}"/>
              </a:ext>
            </a:extLst>
          </p:cNvPr>
          <p:cNvSpPr>
            <a:spLocks noGrp="1"/>
          </p:cNvSpPr>
          <p:nvPr>
            <p:ph type="ctrTitle"/>
          </p:nvPr>
        </p:nvSpPr>
        <p:spPr/>
        <p:txBody>
          <a:bodyPr/>
          <a:lstStyle/>
          <a:p>
            <a:r>
              <a:rPr lang="en-GB" dirty="0"/>
              <a:t>Plan for misconceptions</a:t>
            </a:r>
          </a:p>
        </p:txBody>
      </p:sp>
      <p:sp>
        <p:nvSpPr>
          <p:cNvPr id="3" name="Subtitle 2">
            <a:extLst>
              <a:ext uri="{FF2B5EF4-FFF2-40B4-BE49-F238E27FC236}">
                <a16:creationId xmlns:a16="http://schemas.microsoft.com/office/drawing/2014/main" id="{EAB3E1E2-7474-48CB-9C27-0E4A2973875C}"/>
              </a:ext>
            </a:extLst>
          </p:cNvPr>
          <p:cNvSpPr>
            <a:spLocks noGrp="1"/>
          </p:cNvSpPr>
          <p:nvPr>
            <p:ph type="subTitle" idx="1"/>
          </p:nvPr>
        </p:nvSpPr>
        <p:spPr/>
        <p:txBody>
          <a:bodyPr>
            <a:normAutofit fontScale="70000" lnSpcReduction="20000"/>
          </a:bodyPr>
          <a:lstStyle/>
          <a:p>
            <a:r>
              <a:rPr lang="en-GB" dirty="0">
                <a:solidFill>
                  <a:schemeClr val="tx1">
                    <a:lumMod val="95000"/>
                    <a:lumOff val="5000"/>
                  </a:schemeClr>
                </a:solidFill>
              </a:rPr>
              <a:t>What are the common misconceptions in your subject?</a:t>
            </a:r>
          </a:p>
          <a:p>
            <a:r>
              <a:rPr lang="en-GB" dirty="0"/>
              <a:t>Plan them into questions. Be on your guard.</a:t>
            </a:r>
            <a:r>
              <a:rPr lang="en-GB" dirty="0">
                <a:solidFill>
                  <a:schemeClr val="tx1">
                    <a:lumMod val="95000"/>
                    <a:lumOff val="5000"/>
                  </a:schemeClr>
                </a:solidFill>
              </a:rPr>
              <a:t> </a:t>
            </a:r>
          </a:p>
        </p:txBody>
      </p:sp>
    </p:spTree>
    <p:extLst>
      <p:ext uri="{BB962C8B-B14F-4D97-AF65-F5344CB8AC3E}">
        <p14:creationId xmlns:p14="http://schemas.microsoft.com/office/powerpoint/2010/main" val="4142439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19833-AF3E-4A58-95D1-F3D70A5EE30F}"/>
              </a:ext>
            </a:extLst>
          </p:cNvPr>
          <p:cNvSpPr>
            <a:spLocks noGrp="1"/>
          </p:cNvSpPr>
          <p:nvPr>
            <p:ph type="ctrTitle"/>
          </p:nvPr>
        </p:nvSpPr>
        <p:spPr>
          <a:xfrm>
            <a:off x="1690811" y="2702031"/>
            <a:ext cx="8933796" cy="1429599"/>
          </a:xfrm>
        </p:spPr>
        <p:txBody>
          <a:bodyPr>
            <a:normAutofit fontScale="90000"/>
          </a:bodyPr>
          <a:lstStyle/>
          <a:p>
            <a:r>
              <a:rPr lang="en-GB" dirty="0"/>
              <a:t>Beware the false positive.</a:t>
            </a:r>
            <a:br>
              <a:rPr lang="en-GB" dirty="0"/>
            </a:br>
            <a:endParaRPr lang="en-GB" dirty="0"/>
          </a:p>
        </p:txBody>
      </p:sp>
      <p:sp>
        <p:nvSpPr>
          <p:cNvPr id="3" name="Subtitle 2">
            <a:extLst>
              <a:ext uri="{FF2B5EF4-FFF2-40B4-BE49-F238E27FC236}">
                <a16:creationId xmlns:a16="http://schemas.microsoft.com/office/drawing/2014/main" id="{EAB3E1E2-7474-48CB-9C27-0E4A2973875C}"/>
              </a:ext>
            </a:extLst>
          </p:cNvPr>
          <p:cNvSpPr>
            <a:spLocks noGrp="1"/>
          </p:cNvSpPr>
          <p:nvPr>
            <p:ph type="subTitle" idx="1"/>
          </p:nvPr>
        </p:nvSpPr>
        <p:spPr>
          <a:xfrm>
            <a:off x="1627577" y="3745216"/>
            <a:ext cx="8936846" cy="457201"/>
          </a:xfrm>
        </p:spPr>
        <p:txBody>
          <a:bodyPr/>
          <a:lstStyle/>
          <a:p>
            <a:r>
              <a:rPr lang="en-GB" dirty="0">
                <a:highlight>
                  <a:srgbClr val="000000"/>
                </a:highlight>
              </a:rPr>
              <a:t>What are they? What can you do to pre-empt them? </a:t>
            </a:r>
          </a:p>
        </p:txBody>
      </p:sp>
      <p:sp>
        <p:nvSpPr>
          <p:cNvPr id="4" name="TextBox 3">
            <a:extLst>
              <a:ext uri="{FF2B5EF4-FFF2-40B4-BE49-F238E27FC236}">
                <a16:creationId xmlns:a16="http://schemas.microsoft.com/office/drawing/2014/main" id="{B9B4E3F3-687C-4876-BFE9-44B755217AE9}"/>
              </a:ext>
            </a:extLst>
          </p:cNvPr>
          <p:cNvSpPr txBox="1"/>
          <p:nvPr/>
        </p:nvSpPr>
        <p:spPr>
          <a:xfrm>
            <a:off x="1746909" y="4302728"/>
            <a:ext cx="9007108" cy="646331"/>
          </a:xfrm>
          <a:prstGeom prst="rect">
            <a:avLst/>
          </a:prstGeom>
          <a:noFill/>
        </p:spPr>
        <p:txBody>
          <a:bodyPr wrap="square" rtlCol="0">
            <a:spAutoFit/>
          </a:bodyPr>
          <a:lstStyle/>
          <a:p>
            <a:pPr algn="ctr"/>
            <a:r>
              <a:rPr lang="en-GB" dirty="0"/>
              <a:t>“The biggest danger in assessment is a false positive. …A false positive is dangerous because it’s likely to go unaddressed. “ D. </a:t>
            </a:r>
            <a:r>
              <a:rPr lang="en-GB" dirty="0" err="1"/>
              <a:t>Lemov</a:t>
            </a:r>
            <a:endParaRPr lang="en-GB" dirty="0"/>
          </a:p>
        </p:txBody>
      </p:sp>
      <p:sp>
        <p:nvSpPr>
          <p:cNvPr id="7" name="Rectangle 6">
            <a:extLst>
              <a:ext uri="{FF2B5EF4-FFF2-40B4-BE49-F238E27FC236}">
                <a16:creationId xmlns:a16="http://schemas.microsoft.com/office/drawing/2014/main" id="{132E672B-A5CE-44E2-AC5A-588FA2F9A0C1}"/>
              </a:ext>
            </a:extLst>
          </p:cNvPr>
          <p:cNvSpPr/>
          <p:nvPr/>
        </p:nvSpPr>
        <p:spPr>
          <a:xfrm>
            <a:off x="2793552" y="5289783"/>
            <a:ext cx="6728313" cy="1487742"/>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Beware: </a:t>
            </a:r>
          </a:p>
          <a:p>
            <a:pPr algn="ctr"/>
            <a:r>
              <a:rPr lang="en-GB" dirty="0"/>
              <a:t>1 correct answer does not mean 32 correct answers.</a:t>
            </a:r>
          </a:p>
          <a:p>
            <a:pPr algn="ctr"/>
            <a:r>
              <a:rPr lang="en-GB" dirty="0"/>
              <a:t>1 correct answer may not even mean 1 correct answer.</a:t>
            </a:r>
          </a:p>
          <a:p>
            <a:pPr algn="ctr"/>
            <a:r>
              <a:rPr lang="en-GB" dirty="0"/>
              <a:t>Surface knowledge is not the same as deeper understanding.</a:t>
            </a:r>
          </a:p>
        </p:txBody>
      </p:sp>
    </p:spTree>
    <p:extLst>
      <p:ext uri="{BB962C8B-B14F-4D97-AF65-F5344CB8AC3E}">
        <p14:creationId xmlns:p14="http://schemas.microsoft.com/office/powerpoint/2010/main" val="412853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9891C27D-8C9D-415C-A639-23D76B7B1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8F4C0D6-B7E0-42D0-A57F-6781017A21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5B4D6D08-A7F1-4445-BA2E-E449562C0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A7C1A41-D915-4D26-8D5E-C01B27160A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909241"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29" name="Rectangle 28">
            <a:extLst>
              <a:ext uri="{FF2B5EF4-FFF2-40B4-BE49-F238E27FC236}">
                <a16:creationId xmlns:a16="http://schemas.microsoft.com/office/drawing/2014/main" id="{A50B663E-F671-4504-99A8-455955469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227" y="805446"/>
            <a:ext cx="6570161" cy="5244497"/>
          </a:xfrm>
          <a:prstGeom prst="rect">
            <a:avLst/>
          </a:prstGeom>
          <a:noFill/>
          <a:ln w="6350" cap="sq" cmpd="sng" algn="ctr">
            <a:solidFill>
              <a:srgbClr val="404040"/>
            </a:solidFill>
            <a:prstDash val="solid"/>
            <a:miter lim="800000"/>
          </a:ln>
          <a:effectLst/>
        </p:spPr>
      </p:sp>
      <p:sp>
        <p:nvSpPr>
          <p:cNvPr id="31" name="Rectangle 30">
            <a:extLst>
              <a:ext uri="{FF2B5EF4-FFF2-40B4-BE49-F238E27FC236}">
                <a16:creationId xmlns:a16="http://schemas.microsoft.com/office/drawing/2014/main" id="{2EF89585-ECD6-4B38-96B1-AD41A1BD4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837"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32">
            <a:extLst>
              <a:ext uri="{FF2B5EF4-FFF2-40B4-BE49-F238E27FC236}">
                <a16:creationId xmlns:a16="http://schemas.microsoft.com/office/drawing/2014/main" id="{1B6FCD50-3FE8-4AB2-B746-2CC0EA9D40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3E90108-E441-4AF0-A059-613D076C7C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3777"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B422045-789A-442D-9E39-6FC4EC452C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3" name="Picture 2" descr="A close up of a logo&#10;&#10;Description automatically generated">
            <a:extLst>
              <a:ext uri="{FF2B5EF4-FFF2-40B4-BE49-F238E27FC236}">
                <a16:creationId xmlns:a16="http://schemas.microsoft.com/office/drawing/2014/main" id="{626F83C8-F8B4-4726-A31A-C47D6F70CA24}"/>
              </a:ext>
            </a:extLst>
          </p:cNvPr>
          <p:cNvPicPr>
            <a:picLocks noChangeAspect="1"/>
          </p:cNvPicPr>
          <p:nvPr/>
        </p:nvPicPr>
        <p:blipFill>
          <a:blip r:embed="rId2"/>
          <a:stretch>
            <a:fillRect/>
          </a:stretch>
        </p:blipFill>
        <p:spPr>
          <a:xfrm>
            <a:off x="1295859" y="1901357"/>
            <a:ext cx="5600897" cy="3458555"/>
          </a:xfrm>
          <a:prstGeom prst="rect">
            <a:avLst/>
          </a:prstGeom>
        </p:spPr>
      </p:pic>
      <p:sp>
        <p:nvSpPr>
          <p:cNvPr id="39" name="Rectangle 38">
            <a:extLst>
              <a:ext uri="{FF2B5EF4-FFF2-40B4-BE49-F238E27FC236}">
                <a16:creationId xmlns:a16="http://schemas.microsoft.com/office/drawing/2014/main" id="{3F4C63FE-9526-4F8E-BCFD-954D2EF94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36F702-E189-4F80-9580-C41F2D14A9A9}"/>
              </a:ext>
            </a:extLst>
          </p:cNvPr>
          <p:cNvSpPr>
            <a:spLocks noGrp="1"/>
          </p:cNvSpPr>
          <p:nvPr>
            <p:ph type="title"/>
          </p:nvPr>
        </p:nvSpPr>
        <p:spPr>
          <a:xfrm>
            <a:off x="8560024" y="1182454"/>
            <a:ext cx="3238829" cy="3480794"/>
          </a:xfrm>
        </p:spPr>
        <p:txBody>
          <a:bodyPr vert="horz" lIns="91440" tIns="45720" rIns="91440" bIns="45720" rtlCol="0" anchor="ctr">
            <a:normAutofit/>
          </a:bodyPr>
          <a:lstStyle/>
          <a:p>
            <a:pPr algn="ctr">
              <a:lnSpc>
                <a:spcPct val="83000"/>
              </a:lnSpc>
            </a:pPr>
            <a:r>
              <a:rPr lang="en-US" sz="2600" cap="all" spc="-100" dirty="0"/>
              <a:t>Checking for Understanding</a:t>
            </a:r>
            <a:br>
              <a:rPr lang="en-US" sz="2600" cap="all" spc="-100" dirty="0"/>
            </a:br>
            <a:br>
              <a:rPr lang="en-US" sz="2600" cap="all" spc="-100" dirty="0"/>
            </a:br>
            <a:br>
              <a:rPr lang="en-US" sz="2600" cap="all" spc="-100" dirty="0"/>
            </a:br>
            <a:br>
              <a:rPr lang="en-US" sz="2600" cap="all" spc="-100" dirty="0"/>
            </a:br>
            <a:r>
              <a:rPr lang="en-US" sz="2600" cap="all" spc="-100" dirty="0"/>
              <a:t>‘WHAt</a:t>
            </a:r>
            <a:br>
              <a:rPr lang="en-US" sz="2600" cap="all" spc="-100" dirty="0"/>
            </a:br>
            <a:r>
              <a:rPr lang="en-US" sz="2600" cap="all" spc="-100" dirty="0"/>
              <a:t>Have you understood?’</a:t>
            </a:r>
            <a:br>
              <a:rPr lang="en-US" sz="2600" cap="all" spc="-100" dirty="0"/>
            </a:br>
            <a:endParaRPr lang="en-US" sz="2600" cap="all" spc="-100" dirty="0"/>
          </a:p>
        </p:txBody>
      </p:sp>
    </p:spTree>
    <p:extLst>
      <p:ext uri="{BB962C8B-B14F-4D97-AF65-F5344CB8AC3E}">
        <p14:creationId xmlns:p14="http://schemas.microsoft.com/office/powerpoint/2010/main" val="3758655423"/>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66A413F7-FFE1-42E7-8C6C-E9CCC477F8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8" name="Rectangle 17">
            <a:extLst>
              <a:ext uri="{FF2B5EF4-FFF2-40B4-BE49-F238E27FC236}">
                <a16:creationId xmlns:a16="http://schemas.microsoft.com/office/drawing/2014/main" id="{BCE0B0FD-3413-40CC-A7D8-6A5058608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0" name="Rectangle 19">
            <a:extLst>
              <a:ext uri="{FF2B5EF4-FFF2-40B4-BE49-F238E27FC236}">
                <a16:creationId xmlns:a16="http://schemas.microsoft.com/office/drawing/2014/main" id="{50C4C044-5B1C-40C8-8C7B-AA5E6D879D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22" name="Group 21">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23" name="Straight Connector 22">
              <a:extLst>
                <a:ext uri="{FF2B5EF4-FFF2-40B4-BE49-F238E27FC236}">
                  <a16:creationId xmlns:a16="http://schemas.microsoft.com/office/drawing/2014/main" id="{00163F5F-1439-4827-8F7A-B08BDDEFB99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A677414-C3D2-4430-876D-9092D633F5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39181D20-1D81-447D-9854-10DDB10D54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7" name="Rectangle 26">
            <a:extLst>
              <a:ext uri="{FF2B5EF4-FFF2-40B4-BE49-F238E27FC236}">
                <a16:creationId xmlns:a16="http://schemas.microsoft.com/office/drawing/2014/main" id="{A6020133-135E-4D08-9F4A-D76B87578C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icture containing person, sitting, computer, table&#10;&#10;Description automatically generated">
            <a:extLst>
              <a:ext uri="{FF2B5EF4-FFF2-40B4-BE49-F238E27FC236}">
                <a16:creationId xmlns:a16="http://schemas.microsoft.com/office/drawing/2014/main" id="{6C76EA0E-A696-456E-AC54-B2C567A32887}"/>
              </a:ext>
            </a:extLst>
          </p:cNvPr>
          <p:cNvPicPr>
            <a:picLocks noChangeAspect="1"/>
          </p:cNvPicPr>
          <p:nvPr/>
        </p:nvPicPr>
        <p:blipFill>
          <a:blip r:embed="rId2"/>
          <a:stretch>
            <a:fillRect/>
          </a:stretch>
        </p:blipFill>
        <p:spPr>
          <a:xfrm>
            <a:off x="1303315" y="668469"/>
            <a:ext cx="3447288" cy="3447288"/>
          </a:xfrm>
          <a:prstGeom prst="rect">
            <a:avLst/>
          </a:prstGeom>
        </p:spPr>
      </p:pic>
      <p:pic>
        <p:nvPicPr>
          <p:cNvPr id="9" name="Picture 8" descr="A close up of a device&#10;&#10;Description automatically generated">
            <a:extLst>
              <a:ext uri="{FF2B5EF4-FFF2-40B4-BE49-F238E27FC236}">
                <a16:creationId xmlns:a16="http://schemas.microsoft.com/office/drawing/2014/main" id="{40F6C8A6-8E62-4E21-8CD6-9344A98ABAE6}"/>
              </a:ext>
            </a:extLst>
          </p:cNvPr>
          <p:cNvPicPr>
            <a:picLocks noChangeAspect="1"/>
          </p:cNvPicPr>
          <p:nvPr/>
        </p:nvPicPr>
        <p:blipFill rotWithShape="1">
          <a:blip r:embed="rId3">
            <a:extLst>
              <a:ext uri="{28A0092B-C50C-407E-A947-70E740481C1C}">
                <a14:useLocalDpi xmlns:a14="http://schemas.microsoft.com/office/drawing/2010/main" val="0"/>
              </a:ext>
            </a:extLst>
          </a:blip>
          <a:srcRect l="-2728" r="29092"/>
          <a:stretch/>
        </p:blipFill>
        <p:spPr>
          <a:xfrm>
            <a:off x="7082348" y="644075"/>
            <a:ext cx="3801570" cy="3446072"/>
          </a:xfrm>
          <a:prstGeom prst="rect">
            <a:avLst/>
          </a:prstGeom>
        </p:spPr>
      </p:pic>
      <p:sp>
        <p:nvSpPr>
          <p:cNvPr id="29" name="Rectangle 28">
            <a:extLst>
              <a:ext uri="{FF2B5EF4-FFF2-40B4-BE49-F238E27FC236}">
                <a16:creationId xmlns:a16="http://schemas.microsoft.com/office/drawing/2014/main" id="{0E7CA313-2F4B-4574-8399-12EF6A1BF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6119"/>
            <a:ext cx="12192000" cy="2251881"/>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44" name="Rectangle 3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4" name="TextBox 3">
            <a:extLst>
              <a:ext uri="{FF2B5EF4-FFF2-40B4-BE49-F238E27FC236}">
                <a16:creationId xmlns:a16="http://schemas.microsoft.com/office/drawing/2014/main" id="{D3CC8142-7262-4996-82C6-C3902921465F}"/>
              </a:ext>
            </a:extLst>
          </p:cNvPr>
          <p:cNvSpPr txBox="1"/>
          <p:nvPr/>
        </p:nvSpPr>
        <p:spPr>
          <a:xfrm>
            <a:off x="372723" y="4956811"/>
            <a:ext cx="11439414" cy="897439"/>
          </a:xfrm>
          <a:prstGeom prst="rect">
            <a:avLst/>
          </a:prstGeom>
        </p:spPr>
        <p:txBody>
          <a:bodyPr vert="horz" lIns="91440" tIns="45720" rIns="91440" bIns="45720" rtlCol="0" anchor="ctr">
            <a:normAutofit/>
          </a:bodyPr>
          <a:lstStyle/>
          <a:p>
            <a:pPr algn="ctr">
              <a:lnSpc>
                <a:spcPct val="83000"/>
              </a:lnSpc>
              <a:spcBef>
                <a:spcPct val="0"/>
              </a:spcBef>
              <a:spcAft>
                <a:spcPts val="600"/>
              </a:spcAft>
            </a:pPr>
            <a:r>
              <a:rPr lang="en-US" sz="4400" cap="all" spc="-100" dirty="0">
                <a:latin typeface="+mj-lt"/>
              </a:rPr>
              <a:t>How to involve all of your students</a:t>
            </a:r>
          </a:p>
          <a:p>
            <a:pPr algn="ctr">
              <a:lnSpc>
                <a:spcPct val="83000"/>
              </a:lnSpc>
              <a:spcBef>
                <a:spcPct val="0"/>
              </a:spcBef>
              <a:spcAft>
                <a:spcPts val="600"/>
              </a:spcAft>
            </a:pPr>
            <a:endParaRPr lang="en-US" sz="4400" cap="all" spc="-100" dirty="0">
              <a:latin typeface="+mj-lt"/>
            </a:endParaRPr>
          </a:p>
        </p:txBody>
      </p:sp>
      <p:cxnSp>
        <p:nvCxnSpPr>
          <p:cNvPr id="45" name="Straight Connector 34">
            <a:extLst>
              <a:ext uri="{FF2B5EF4-FFF2-40B4-BE49-F238E27FC236}">
                <a16:creationId xmlns:a16="http://schemas.microsoft.com/office/drawing/2014/main" id="{A5EECEE2-745A-4C3E-9A46-1B2ACCDC02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493533"/>
            <a:ext cx="0" cy="174715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7B947E8E-5616-4525-9FEE-DD64945B3771}"/>
              </a:ext>
            </a:extLst>
          </p:cNvPr>
          <p:cNvSpPr/>
          <p:nvPr/>
        </p:nvSpPr>
        <p:spPr>
          <a:xfrm>
            <a:off x="4503759" y="1293655"/>
            <a:ext cx="3058974" cy="2634486"/>
          </a:xfrm>
          <a:prstGeom prst="ellipse">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GB" dirty="0"/>
          </a:p>
        </p:txBody>
      </p:sp>
      <p:sp>
        <p:nvSpPr>
          <p:cNvPr id="3" name="Rectangle 2" descr="Questions">
            <a:extLst>
              <a:ext uri="{FF2B5EF4-FFF2-40B4-BE49-F238E27FC236}">
                <a16:creationId xmlns:a16="http://schemas.microsoft.com/office/drawing/2014/main" id="{65AB1811-3A1A-49B1-810A-997FD05BF9B3}"/>
              </a:ext>
            </a:extLst>
          </p:cNvPr>
          <p:cNvSpPr/>
          <p:nvPr/>
        </p:nvSpPr>
        <p:spPr>
          <a:xfrm>
            <a:off x="5273225" y="1806588"/>
            <a:ext cx="1645551" cy="1608620"/>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GB" dirty="0"/>
          </a:p>
        </p:txBody>
      </p:sp>
    </p:spTree>
    <p:extLst>
      <p:ext uri="{BB962C8B-B14F-4D97-AF65-F5344CB8AC3E}">
        <p14:creationId xmlns:p14="http://schemas.microsoft.com/office/powerpoint/2010/main" val="4067536386"/>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382A844-9990-455C-8897-B136EC32C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0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outdoor, person, riding, person&#10;&#10;Description automatically generated">
            <a:extLst>
              <a:ext uri="{FF2B5EF4-FFF2-40B4-BE49-F238E27FC236}">
                <a16:creationId xmlns:a16="http://schemas.microsoft.com/office/drawing/2014/main" id="{5D23E782-1251-4CBF-9EB7-AFAD88AA956B}"/>
              </a:ext>
            </a:extLst>
          </p:cNvPr>
          <p:cNvPicPr>
            <a:picLocks noChangeAspect="1"/>
          </p:cNvPicPr>
          <p:nvPr/>
        </p:nvPicPr>
        <p:blipFill rotWithShape="1">
          <a:blip r:embed="rId2"/>
          <a:srcRect b="10714"/>
          <a:stretch/>
        </p:blipFill>
        <p:spPr>
          <a:xfrm>
            <a:off x="20" y="-2"/>
            <a:ext cx="12191980" cy="6858000"/>
          </a:xfrm>
          <a:prstGeom prst="rect">
            <a:avLst/>
          </a:prstGeom>
        </p:spPr>
      </p:pic>
      <p:pic>
        <p:nvPicPr>
          <p:cNvPr id="4" name="Picture 3" descr="A picture containing person, sitting, computer, table&#10;&#10;Description automatically generated">
            <a:extLst>
              <a:ext uri="{FF2B5EF4-FFF2-40B4-BE49-F238E27FC236}">
                <a16:creationId xmlns:a16="http://schemas.microsoft.com/office/drawing/2014/main" id="{0BC37895-F0A5-43F4-964A-97602DD58594}"/>
              </a:ext>
            </a:extLst>
          </p:cNvPr>
          <p:cNvPicPr>
            <a:picLocks noChangeAspect="1"/>
          </p:cNvPicPr>
          <p:nvPr/>
        </p:nvPicPr>
        <p:blipFill rotWithShape="1">
          <a:blip r:embed="rId3"/>
          <a:srcRect l="-2" t="17607" r="3" b="21311"/>
          <a:stretch/>
        </p:blipFill>
        <p:spPr>
          <a:xfrm>
            <a:off x="8508206" y="4443412"/>
            <a:ext cx="3376010" cy="2062193"/>
          </a:xfrm>
          <a:prstGeom prst="rect">
            <a:avLst/>
          </a:prstGeom>
          <a:ln w="152400">
            <a:solidFill>
              <a:srgbClr val="FFFFFF"/>
            </a:solidFill>
            <a:miter lim="800000"/>
          </a:ln>
        </p:spPr>
      </p:pic>
    </p:spTree>
    <p:extLst>
      <p:ext uri="{BB962C8B-B14F-4D97-AF65-F5344CB8AC3E}">
        <p14:creationId xmlns:p14="http://schemas.microsoft.com/office/powerpoint/2010/main" val="252404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flower illustrations">
            <a:extLst>
              <a:ext uri="{FF2B5EF4-FFF2-40B4-BE49-F238E27FC236}">
                <a16:creationId xmlns:a16="http://schemas.microsoft.com/office/drawing/2014/main" id="{46768272-0F6A-4E58-A45C-F10D015D8952}"/>
              </a:ext>
            </a:extLst>
          </p:cNvPr>
          <p:cNvPicPr>
            <a:picLocks noChangeAspect="1"/>
          </p:cNvPicPr>
          <p:nvPr/>
        </p:nvPicPr>
        <p:blipFill rotWithShape="1">
          <a:blip r:embed="rId4">
            <a:alphaModFix amt="90000"/>
            <a:extLst>
              <a:ext uri="{28A0092B-C50C-407E-A947-70E740481C1C}">
                <a14:useLocalDpi xmlns:a14="http://schemas.microsoft.com/office/drawing/2010/main" val="0"/>
              </a:ext>
            </a:extLst>
          </a:blip>
          <a:srcRect/>
          <a:stretch/>
        </p:blipFill>
        <p:spPr>
          <a:xfrm>
            <a:off x="20" y="-839"/>
            <a:ext cx="12191980" cy="6858000"/>
          </a:xfrm>
          <a:prstGeom prst="rect">
            <a:avLst/>
          </a:prstGeom>
        </p:spPr>
      </p:pic>
      <p:sp>
        <p:nvSpPr>
          <p:cNvPr id="13" name="Rectangle 12">
            <a:extLst>
              <a:ext uri="{FF2B5EF4-FFF2-40B4-BE49-F238E27FC236}">
                <a16:creationId xmlns:a16="http://schemas.microsoft.com/office/drawing/2014/main" id="{DB4A12B6-EF0D-43E8-8C17-4FAD4D2766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lumMod val="85000"/>
              <a:lumOff val="15000"/>
              <a:alpha val="93000"/>
            </a:schemeClr>
          </a:solidFill>
          <a:ln w="6350" cap="flat" cmpd="sng" algn="ctr">
            <a:noFill/>
            <a:prstDash val="solid"/>
          </a:ln>
          <a:effectLst>
            <a:softEdge rad="0"/>
          </a:effectLst>
        </p:spPr>
      </p:sp>
      <p:sp>
        <p:nvSpPr>
          <p:cNvPr id="15" name="Rectangle 14">
            <a:extLst>
              <a:ext uri="{FF2B5EF4-FFF2-40B4-BE49-F238E27FC236}">
                <a16:creationId xmlns:a16="http://schemas.microsoft.com/office/drawing/2014/main" id="{AE107525-0C02-447F-8A3F-553320A72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2"/>
            </a:solidFill>
            <a:prstDash val="solid"/>
            <a:miter lim="800000"/>
          </a:ln>
          <a:effectLst/>
        </p:spPr>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627577" y="1999250"/>
            <a:ext cx="8936846" cy="2166453"/>
          </a:xfrm>
        </p:spPr>
        <p:txBody>
          <a:bodyPr>
            <a:noAutofit/>
          </a:bodyPr>
          <a:lstStyle/>
          <a:p>
            <a:pPr>
              <a:spcAft>
                <a:spcPts val="600"/>
              </a:spcAft>
            </a:pPr>
            <a:r>
              <a:rPr lang="en-US" sz="2600" dirty="0">
                <a:solidFill>
                  <a:schemeClr val="bg2">
                    <a:lumMod val="10000"/>
                    <a:lumOff val="90000"/>
                  </a:schemeClr>
                </a:solidFill>
              </a:rPr>
              <a:t>“More effective teachers ask more questions, involving more students, probing in more depth and taking more time to explain, clarify and check for understanding. In addition, they ask students to explain the process they have used to answer a question – to narrate their thinking”</a:t>
            </a:r>
          </a:p>
          <a:p>
            <a:pPr>
              <a:spcAft>
                <a:spcPts val="600"/>
              </a:spcAft>
            </a:pPr>
            <a:r>
              <a:rPr lang="en-US" sz="2600" dirty="0">
                <a:solidFill>
                  <a:schemeClr val="bg2">
                    <a:lumMod val="10000"/>
                    <a:lumOff val="90000"/>
                  </a:schemeClr>
                </a:solidFill>
              </a:rPr>
              <a:t>T. Sherrington</a:t>
            </a:r>
          </a:p>
        </p:txBody>
      </p:sp>
      <p:sp>
        <p:nvSpPr>
          <p:cNvPr id="17" name="Rectangle 16">
            <a:extLst>
              <a:ext uri="{FF2B5EF4-FFF2-40B4-BE49-F238E27FC236}">
                <a16:creationId xmlns:a16="http://schemas.microsoft.com/office/drawing/2014/main" id="{AB7A42E3-05D8-4A0B-9D4E-20EF581E5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9" name="Straight Connector 18">
            <a:extLst>
              <a:ext uri="{FF2B5EF4-FFF2-40B4-BE49-F238E27FC236}">
                <a16:creationId xmlns:a16="http://schemas.microsoft.com/office/drawing/2014/main" id="{6EE9A54B-189D-4645-8254-FDC4210EC6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11CE48F-D5E4-4520-AF1E-8F85CFBDA5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1448851-39AD-4943-BF9C-C50704E083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949520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9">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Rectangle 11">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1" name="Rectangle 13">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2" name="Rectangle 15">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3" name="Group 17">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9" name="Straight Connector 18">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4" name="Rectangle 22">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erson wearing a white shirt&#10;&#10;Description automatically generated">
            <a:extLst>
              <a:ext uri="{FF2B5EF4-FFF2-40B4-BE49-F238E27FC236}">
                <a16:creationId xmlns:a16="http://schemas.microsoft.com/office/drawing/2014/main" id="{3C819548-3313-4A7F-8595-2561C924E695}"/>
              </a:ext>
            </a:extLst>
          </p:cNvPr>
          <p:cNvPicPr>
            <a:picLocks noChangeAspect="1"/>
          </p:cNvPicPr>
          <p:nvPr/>
        </p:nvPicPr>
        <p:blipFill rotWithShape="1">
          <a:blip r:embed="rId2"/>
          <a:srcRect l="8055" r="3056"/>
          <a:stretch/>
        </p:blipFill>
        <p:spPr>
          <a:xfrm>
            <a:off x="-1" y="10"/>
            <a:ext cx="12192000" cy="6857988"/>
          </a:xfrm>
          <a:prstGeom prst="rect">
            <a:avLst/>
          </a:prstGeom>
        </p:spPr>
      </p:pic>
      <p:sp>
        <p:nvSpPr>
          <p:cNvPr id="35" name="Rectangle 24">
            <a:extLst>
              <a:ext uri="{FF2B5EF4-FFF2-40B4-BE49-F238E27FC236}">
                <a16:creationId xmlns:a16="http://schemas.microsoft.com/office/drawing/2014/main" id="{0B121716-8B64-478F-ABDB-17030AD1B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24000">
                <a:schemeClr val="bg1">
                  <a:alpha val="20000"/>
                </a:schemeClr>
              </a:gs>
              <a:gs pos="78000">
                <a:schemeClr val="bg1">
                  <a:alpha val="30000"/>
                </a:schemeClr>
              </a:gs>
              <a:gs pos="50000">
                <a:schemeClr val="bg1">
                  <a:alpha val="30000"/>
                </a:schemeClr>
              </a:gs>
              <a:gs pos="100000">
                <a:schemeClr val="bg1">
                  <a:alpha val="40000"/>
                </a:schemeClr>
              </a:gs>
              <a:gs pos="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D32E85B-AFA7-4232-8C1D-74E1CC479677}"/>
              </a:ext>
            </a:extLst>
          </p:cNvPr>
          <p:cNvSpPr txBox="1"/>
          <p:nvPr/>
        </p:nvSpPr>
        <p:spPr>
          <a:xfrm>
            <a:off x="465591" y="5694034"/>
            <a:ext cx="11439414" cy="897439"/>
          </a:xfrm>
          <a:prstGeom prst="rect">
            <a:avLst/>
          </a:prstGeom>
        </p:spPr>
        <p:txBody>
          <a:bodyPr vert="horz" lIns="91440" tIns="45720" rIns="91440" bIns="45720" rtlCol="0" anchor="ctr">
            <a:normAutofit fontScale="77500" lnSpcReduction="20000"/>
          </a:bodyPr>
          <a:lstStyle/>
          <a:p>
            <a:pPr algn="ctr">
              <a:lnSpc>
                <a:spcPct val="83000"/>
              </a:lnSpc>
              <a:spcBef>
                <a:spcPct val="0"/>
              </a:spcBef>
              <a:spcAft>
                <a:spcPts val="600"/>
              </a:spcAft>
            </a:pPr>
            <a:r>
              <a:rPr lang="en-US" sz="3100" cap="all" spc="-100" dirty="0">
                <a:latin typeface="+mj-lt"/>
              </a:rPr>
              <a:t>Think like Oprah… ease them in. Build their confidence. Avoid overly challenging questions. </a:t>
            </a:r>
          </a:p>
          <a:p>
            <a:pPr algn="ctr">
              <a:lnSpc>
                <a:spcPct val="83000"/>
              </a:lnSpc>
              <a:spcBef>
                <a:spcPct val="0"/>
              </a:spcBef>
              <a:spcAft>
                <a:spcPts val="600"/>
              </a:spcAft>
            </a:pPr>
            <a:r>
              <a:rPr lang="en-US" sz="3100" cap="all" spc="-100" dirty="0">
                <a:latin typeface="+mj-lt"/>
              </a:rPr>
              <a:t>Ask questions that don’t have a right or wrong answer. </a:t>
            </a:r>
          </a:p>
        </p:txBody>
      </p:sp>
    </p:spTree>
    <p:extLst>
      <p:ext uri="{BB962C8B-B14F-4D97-AF65-F5344CB8AC3E}">
        <p14:creationId xmlns:p14="http://schemas.microsoft.com/office/powerpoint/2010/main" val="2044602521"/>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66F8A2C-B8CF-4B20-9A73-2ADCF63027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B5DD78E9-DE0D-47AF-A0DB-F475221E3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A118D329-2010-4A15-B57C-429FFAE35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solidFill>
            <a:schemeClr val="bg1">
              <a:lumMod val="85000"/>
              <a:lumOff val="15000"/>
            </a:schemeClr>
          </a:solidFill>
          <a:ln w="6350" cap="sq" cmpd="sng" algn="ctr">
            <a:solidFill>
              <a:schemeClr val="tx1"/>
            </a:solidFill>
            <a:prstDash val="solid"/>
            <a:miter lim="800000"/>
          </a:ln>
          <a:effectLst/>
        </p:spPr>
      </p:sp>
      <p:sp>
        <p:nvSpPr>
          <p:cNvPr id="2" name="Title 1">
            <a:extLst>
              <a:ext uri="{FF2B5EF4-FFF2-40B4-BE49-F238E27FC236}">
                <a16:creationId xmlns:a16="http://schemas.microsoft.com/office/drawing/2014/main" id="{C21C300A-174E-474A-951F-D2F8417E7063}"/>
              </a:ext>
            </a:extLst>
          </p:cNvPr>
          <p:cNvSpPr>
            <a:spLocks noGrp="1"/>
          </p:cNvSpPr>
          <p:nvPr>
            <p:ph type="ctrTitle"/>
          </p:nvPr>
        </p:nvSpPr>
        <p:spPr>
          <a:xfrm>
            <a:off x="1263520" y="1272800"/>
            <a:ext cx="6544620" cy="4312402"/>
          </a:xfrm>
        </p:spPr>
        <p:txBody>
          <a:bodyPr anchor="ctr">
            <a:normAutofit/>
          </a:bodyPr>
          <a:lstStyle/>
          <a:p>
            <a:pPr algn="r"/>
            <a:r>
              <a:rPr lang="en-GB" sz="5300">
                <a:solidFill>
                  <a:schemeClr val="tx1"/>
                </a:solidFill>
              </a:rPr>
              <a:t>Michaela</a:t>
            </a:r>
            <a:br>
              <a:rPr lang="en-GB" sz="5300">
                <a:solidFill>
                  <a:schemeClr val="tx1"/>
                </a:solidFill>
              </a:rPr>
            </a:br>
            <a:r>
              <a:rPr lang="en-GB" sz="5300">
                <a:solidFill>
                  <a:schemeClr val="tx1"/>
                </a:solidFill>
              </a:rPr>
              <a:t>Let them practise it before they give you an answer.</a:t>
            </a:r>
          </a:p>
        </p:txBody>
      </p:sp>
      <p:sp>
        <p:nvSpPr>
          <p:cNvPr id="3" name="Subtitle 2">
            <a:extLst>
              <a:ext uri="{FF2B5EF4-FFF2-40B4-BE49-F238E27FC236}">
                <a16:creationId xmlns:a16="http://schemas.microsoft.com/office/drawing/2014/main" id="{0E03AC59-D730-43D4-9433-BC789035A3BB}"/>
              </a:ext>
            </a:extLst>
          </p:cNvPr>
          <p:cNvSpPr>
            <a:spLocks noGrp="1"/>
          </p:cNvSpPr>
          <p:nvPr>
            <p:ph type="subTitle" idx="1"/>
          </p:nvPr>
        </p:nvSpPr>
        <p:spPr>
          <a:xfrm>
            <a:off x="8473440" y="1272800"/>
            <a:ext cx="2481307" cy="4312402"/>
          </a:xfrm>
        </p:spPr>
        <p:txBody>
          <a:bodyPr anchor="ctr">
            <a:normAutofit/>
          </a:bodyPr>
          <a:lstStyle/>
          <a:p>
            <a:pPr algn="l">
              <a:spcAft>
                <a:spcPts val="600"/>
              </a:spcAft>
            </a:pPr>
            <a:r>
              <a:rPr lang="en-GB" sz="2000" dirty="0">
                <a:hlinkClick r:id="rId3"/>
              </a:rPr>
              <a:t>https://twitter.com/i/status/1173672280477638663</a:t>
            </a:r>
            <a:endParaRPr lang="en-GB" sz="2000" dirty="0"/>
          </a:p>
          <a:p>
            <a:pPr algn="l">
              <a:spcAft>
                <a:spcPts val="600"/>
              </a:spcAft>
            </a:pPr>
            <a:endParaRPr lang="en-GB" sz="2000" dirty="0"/>
          </a:p>
        </p:txBody>
      </p:sp>
      <p:cxnSp>
        <p:nvCxnSpPr>
          <p:cNvPr id="14" name="Straight Connector 13">
            <a:extLst>
              <a:ext uri="{FF2B5EF4-FFF2-40B4-BE49-F238E27FC236}">
                <a16:creationId xmlns:a16="http://schemas.microsoft.com/office/drawing/2014/main" id="{994262BC-EE98-4BD6-82DB-4955E8DCC2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2" y="2057401"/>
            <a:ext cx="0" cy="27432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02140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pic>
        <p:nvPicPr>
          <p:cNvPr id="3" name="Picture 2" descr="A large crowd of people&#10;&#10;Description automatically generated">
            <a:extLst>
              <a:ext uri="{FF2B5EF4-FFF2-40B4-BE49-F238E27FC236}">
                <a16:creationId xmlns:a16="http://schemas.microsoft.com/office/drawing/2014/main" id="{CFE76313-CCA3-49E8-8306-29B1B013A3D3}"/>
              </a:ext>
            </a:extLst>
          </p:cNvPr>
          <p:cNvPicPr>
            <a:picLocks noChangeAspect="1"/>
          </p:cNvPicPr>
          <p:nvPr/>
        </p:nvPicPr>
        <p:blipFill rotWithShape="1">
          <a:blip r:embed="rId3">
            <a:extLst>
              <a:ext uri="{28A0092B-C50C-407E-A947-70E740481C1C}">
                <a14:useLocalDpi xmlns:a14="http://schemas.microsoft.com/office/drawing/2010/main" val="0"/>
              </a:ext>
            </a:extLst>
          </a:blip>
          <a:srcRect t="13432"/>
          <a:stretch/>
        </p:blipFill>
        <p:spPr>
          <a:xfrm>
            <a:off x="807128" y="853606"/>
            <a:ext cx="10577744" cy="5150788"/>
          </a:xfrm>
          <a:prstGeom prst="rect">
            <a:avLst/>
          </a:prstGeom>
        </p:spPr>
      </p:pic>
    </p:spTree>
    <p:extLst>
      <p:ext uri="{BB962C8B-B14F-4D97-AF65-F5344CB8AC3E}">
        <p14:creationId xmlns:p14="http://schemas.microsoft.com/office/powerpoint/2010/main" val="171634643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close up of a device&#10;&#10;Description automatically generated">
            <a:extLst>
              <a:ext uri="{FF2B5EF4-FFF2-40B4-BE49-F238E27FC236}">
                <a16:creationId xmlns:a16="http://schemas.microsoft.com/office/drawing/2014/main" id="{E822AFD7-D3C5-4D8B-A018-30BF4943D7CA}"/>
              </a:ext>
            </a:extLst>
          </p:cNvPr>
          <p:cNvPicPr>
            <a:picLocks noChangeAspect="1"/>
          </p:cNvPicPr>
          <p:nvPr/>
        </p:nvPicPr>
        <p:blipFill rotWithShape="1">
          <a:blip r:embed="rId2">
            <a:extLst>
              <a:ext uri="{28A0092B-C50C-407E-A947-70E740481C1C}">
                <a14:useLocalDpi xmlns:a14="http://schemas.microsoft.com/office/drawing/2010/main" val="0"/>
              </a:ext>
            </a:extLst>
          </a:blip>
          <a:srcRect t="7865" b="7865"/>
          <a:stretch/>
        </p:blipFill>
        <p:spPr>
          <a:xfrm>
            <a:off x="50508" y="10"/>
            <a:ext cx="12191980" cy="6857990"/>
          </a:xfrm>
          <a:prstGeom prst="rect">
            <a:avLst/>
          </a:prstGeom>
        </p:spPr>
      </p:pic>
      <p:sp>
        <p:nvSpPr>
          <p:cNvPr id="3" name="TextBox 2">
            <a:extLst>
              <a:ext uri="{FF2B5EF4-FFF2-40B4-BE49-F238E27FC236}">
                <a16:creationId xmlns:a16="http://schemas.microsoft.com/office/drawing/2014/main" id="{D2C10FF7-5792-495A-B194-4BCD1517EF8F}"/>
              </a:ext>
            </a:extLst>
          </p:cNvPr>
          <p:cNvSpPr txBox="1"/>
          <p:nvPr/>
        </p:nvSpPr>
        <p:spPr>
          <a:xfrm>
            <a:off x="7113246" y="4038524"/>
            <a:ext cx="4914197" cy="2308324"/>
          </a:xfrm>
          <a:prstGeom prst="rect">
            <a:avLst/>
          </a:prstGeom>
          <a:noFill/>
        </p:spPr>
        <p:txBody>
          <a:bodyPr wrap="square" rtlCol="0">
            <a:spAutoFit/>
          </a:bodyPr>
          <a:lstStyle/>
          <a:p>
            <a:r>
              <a:rPr lang="en-GB" b="1" dirty="0"/>
              <a:t>THIS IS YOUR ENEMY</a:t>
            </a:r>
          </a:p>
          <a:p>
            <a:r>
              <a:rPr lang="en-GB" dirty="0"/>
              <a:t>Remember your purpose. </a:t>
            </a:r>
          </a:p>
          <a:p>
            <a:r>
              <a:rPr lang="en-GB" dirty="0"/>
              <a:t>It is not to find one right answer and then move on. They will trick you into thinking this and before you know it you are no longer teaching cause even this minion probably knew the answer before they came in the room.  </a:t>
            </a:r>
          </a:p>
        </p:txBody>
      </p:sp>
    </p:spTree>
    <p:extLst>
      <p:ext uri="{BB962C8B-B14F-4D97-AF65-F5344CB8AC3E}">
        <p14:creationId xmlns:p14="http://schemas.microsoft.com/office/powerpoint/2010/main" val="3895486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pic>
        <p:nvPicPr>
          <p:cNvPr id="3" name="Picture 2" descr="A picture containing drawing, plate&#10;&#10;Description automatically generated">
            <a:extLst>
              <a:ext uri="{FF2B5EF4-FFF2-40B4-BE49-F238E27FC236}">
                <a16:creationId xmlns:a16="http://schemas.microsoft.com/office/drawing/2014/main" id="{D8A957B1-8243-4EA8-8C2B-102DDE011294}"/>
              </a:ext>
            </a:extLst>
          </p:cNvPr>
          <p:cNvPicPr>
            <a:picLocks noChangeAspect="1"/>
          </p:cNvPicPr>
          <p:nvPr/>
        </p:nvPicPr>
        <p:blipFill>
          <a:blip r:embed="rId3"/>
          <a:stretch>
            <a:fillRect/>
          </a:stretch>
        </p:blipFill>
        <p:spPr>
          <a:xfrm>
            <a:off x="1741072" y="794269"/>
            <a:ext cx="8709856" cy="5269462"/>
          </a:xfrm>
          <a:prstGeom prst="rect">
            <a:avLst/>
          </a:prstGeom>
        </p:spPr>
      </p:pic>
      <p:sp>
        <p:nvSpPr>
          <p:cNvPr id="6" name="TextBox 5">
            <a:extLst>
              <a:ext uri="{FF2B5EF4-FFF2-40B4-BE49-F238E27FC236}">
                <a16:creationId xmlns:a16="http://schemas.microsoft.com/office/drawing/2014/main" id="{C5DE254D-08FB-494F-B09F-0E233871BA7A}"/>
              </a:ext>
            </a:extLst>
          </p:cNvPr>
          <p:cNvSpPr txBox="1"/>
          <p:nvPr/>
        </p:nvSpPr>
        <p:spPr>
          <a:xfrm>
            <a:off x="60549" y="198906"/>
            <a:ext cx="3205114" cy="1938992"/>
          </a:xfrm>
          <a:prstGeom prst="rect">
            <a:avLst/>
          </a:prstGeom>
          <a:noFill/>
        </p:spPr>
        <p:txBody>
          <a:bodyPr wrap="square" rtlCol="0">
            <a:spAutoFit/>
          </a:bodyPr>
          <a:lstStyle/>
          <a:p>
            <a:pPr algn="ctr"/>
            <a:r>
              <a:rPr lang="en-GB" sz="4000" dirty="0"/>
              <a:t>We know about it but do we do it? </a:t>
            </a:r>
            <a:endParaRPr lang="en-GB" dirty="0"/>
          </a:p>
        </p:txBody>
      </p:sp>
      <p:sp>
        <p:nvSpPr>
          <p:cNvPr id="7" name="TextBox 6">
            <a:extLst>
              <a:ext uri="{FF2B5EF4-FFF2-40B4-BE49-F238E27FC236}">
                <a16:creationId xmlns:a16="http://schemas.microsoft.com/office/drawing/2014/main" id="{A3F8A012-595D-43DE-B06A-CC26196ABBD7}"/>
              </a:ext>
            </a:extLst>
          </p:cNvPr>
          <p:cNvSpPr txBox="1"/>
          <p:nvPr/>
        </p:nvSpPr>
        <p:spPr>
          <a:xfrm>
            <a:off x="8848371" y="386475"/>
            <a:ext cx="3205114" cy="1938992"/>
          </a:xfrm>
          <a:prstGeom prst="rect">
            <a:avLst/>
          </a:prstGeom>
          <a:noFill/>
        </p:spPr>
        <p:txBody>
          <a:bodyPr wrap="square" rtlCol="0">
            <a:spAutoFit/>
          </a:bodyPr>
          <a:lstStyle/>
          <a:p>
            <a:pPr algn="ctr"/>
            <a:r>
              <a:rPr lang="en-GB" sz="4000" dirty="0"/>
              <a:t>No hands up time. </a:t>
            </a:r>
          </a:p>
          <a:p>
            <a:pPr algn="ctr"/>
            <a:r>
              <a:rPr lang="en-GB" sz="4000" dirty="0"/>
              <a:t>PPPB</a:t>
            </a:r>
            <a:endParaRPr lang="en-GB" dirty="0"/>
          </a:p>
        </p:txBody>
      </p:sp>
    </p:spTree>
    <p:extLst>
      <p:ext uri="{BB962C8B-B14F-4D97-AF65-F5344CB8AC3E}">
        <p14:creationId xmlns:p14="http://schemas.microsoft.com/office/powerpoint/2010/main" val="3870077403"/>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CFC67D0-131C-4064-873F-59771B446F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8CCB1314-41E8-414B-9954-6D611623D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6" name="Rectangle 15">
            <a:extLst>
              <a:ext uri="{FF2B5EF4-FFF2-40B4-BE49-F238E27FC236}">
                <a16:creationId xmlns:a16="http://schemas.microsoft.com/office/drawing/2014/main" id="{9C53941D-7A4E-4CA7-840E-D52BA6D74C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8" name="Group 17">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9" name="Straight Connector 18">
              <a:extLst>
                <a:ext uri="{FF2B5EF4-FFF2-40B4-BE49-F238E27FC236}">
                  <a16:creationId xmlns:a16="http://schemas.microsoft.com/office/drawing/2014/main" id="{62A952ED-3677-40E9-BC2B-C6900A2DC8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E9658C0-3DAF-459A-AABB-BFBE8DAD540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C654A35-C1F2-4731-A8E1-85529EC193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A6020133-135E-4D08-9F4A-D76B87578C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 up of a logo&#10;&#10;Description automatically generated">
            <a:extLst>
              <a:ext uri="{FF2B5EF4-FFF2-40B4-BE49-F238E27FC236}">
                <a16:creationId xmlns:a16="http://schemas.microsoft.com/office/drawing/2014/main" id="{57DEBEAD-1F2B-4DE0-A3B7-2401D93839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445" y="643467"/>
            <a:ext cx="3068086" cy="3447288"/>
          </a:xfrm>
          <a:prstGeom prst="rect">
            <a:avLst/>
          </a:prstGeom>
        </p:spPr>
      </p:pic>
      <p:cxnSp>
        <p:nvCxnSpPr>
          <p:cNvPr id="25" name="Straight Connector 24">
            <a:extLst>
              <a:ext uri="{FF2B5EF4-FFF2-40B4-BE49-F238E27FC236}">
                <a16:creationId xmlns:a16="http://schemas.microsoft.com/office/drawing/2014/main" id="{53ABB4D5-4709-4317-B758-F0A0301022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8420" y="1493533"/>
            <a:ext cx="0" cy="174715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umbrella&#10;&#10;Description automatically generated">
            <a:extLst>
              <a:ext uri="{FF2B5EF4-FFF2-40B4-BE49-F238E27FC236}">
                <a16:creationId xmlns:a16="http://schemas.microsoft.com/office/drawing/2014/main" id="{CAA2E21C-66E1-45BF-973C-8F05BFAE6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7332" y="979636"/>
            <a:ext cx="3217333" cy="2774949"/>
          </a:xfrm>
          <a:prstGeom prst="rect">
            <a:avLst/>
          </a:prstGeom>
        </p:spPr>
      </p:pic>
      <p:cxnSp>
        <p:nvCxnSpPr>
          <p:cNvPr id="27" name="Straight Connector 26">
            <a:extLst>
              <a:ext uri="{FF2B5EF4-FFF2-40B4-BE49-F238E27FC236}">
                <a16:creationId xmlns:a16="http://schemas.microsoft.com/office/drawing/2014/main" id="{CA477F11-4113-4940-9B89-E4D2DFCD89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3577" y="1493533"/>
            <a:ext cx="0" cy="174715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blue, table, sitting, water&#10;&#10;Description automatically generated">
            <a:extLst>
              <a:ext uri="{FF2B5EF4-FFF2-40B4-BE49-F238E27FC236}">
                <a16:creationId xmlns:a16="http://schemas.microsoft.com/office/drawing/2014/main" id="{2957A6EF-C6CD-43D9-82F0-2B8E0A5332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42489" y="832217"/>
            <a:ext cx="3206044" cy="3069787"/>
          </a:xfrm>
          <a:prstGeom prst="rect">
            <a:avLst/>
          </a:prstGeom>
        </p:spPr>
      </p:pic>
      <p:sp>
        <p:nvSpPr>
          <p:cNvPr id="29" name="Rectangle 28">
            <a:extLst>
              <a:ext uri="{FF2B5EF4-FFF2-40B4-BE49-F238E27FC236}">
                <a16:creationId xmlns:a16="http://schemas.microsoft.com/office/drawing/2014/main" id="{0E7CA313-2F4B-4574-8399-12EF6A1BF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06119"/>
            <a:ext cx="12192000" cy="2251881"/>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33" name="Rectangle 3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60368C0-9936-4419-85CA-3D55BD539578}"/>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cap="all" spc="-100">
                <a:solidFill>
                  <a:schemeClr val="tx1"/>
                </a:solidFill>
              </a:rPr>
              <a:t>Vary your strategies</a:t>
            </a:r>
          </a:p>
        </p:txBody>
      </p:sp>
    </p:spTree>
    <p:extLst>
      <p:ext uri="{BB962C8B-B14F-4D97-AF65-F5344CB8AC3E}">
        <p14:creationId xmlns:p14="http://schemas.microsoft.com/office/powerpoint/2010/main" val="594328805"/>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12">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Rectangle 14">
            <a:extLst>
              <a:ext uri="{FF2B5EF4-FFF2-40B4-BE49-F238E27FC236}">
                <a16:creationId xmlns:a16="http://schemas.microsoft.com/office/drawing/2014/main" id="{9BFBBE2E-1F9E-4A1F-80DC-AFE542763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40" name="Rectangle 16">
            <a:extLst>
              <a:ext uri="{FF2B5EF4-FFF2-40B4-BE49-F238E27FC236}">
                <a16:creationId xmlns:a16="http://schemas.microsoft.com/office/drawing/2014/main" id="{312C1FD2-BCF6-4E4B-88E2-32BB52C71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41" name="Rectangle 18">
            <a:extLst>
              <a:ext uri="{FF2B5EF4-FFF2-40B4-BE49-F238E27FC236}">
                <a16:creationId xmlns:a16="http://schemas.microsoft.com/office/drawing/2014/main" id="{2CE109AD-B701-4957-9648-E9D9FC641D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2" name="Group 20">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22" name="Straight Connector 21">
              <a:extLst>
                <a:ext uri="{FF2B5EF4-FFF2-40B4-BE49-F238E27FC236}">
                  <a16:creationId xmlns:a16="http://schemas.microsoft.com/office/drawing/2014/main" id="{40F643E8-8A04-4F5E-9682-75DB08A056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E778470-AE14-43E4-AFBF-22FD752757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7184196-EC73-466B-AD6B-1F27090280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43" name="Rectangle 25">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 y="0"/>
            <a:ext cx="1219386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7">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49" y="648230"/>
            <a:ext cx="10905302" cy="1997060"/>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45" name="Rectangle 29">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14657"/>
            <a:ext cx="10579608" cy="1664208"/>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B60368C0-9936-4419-85CA-3D55BD539578}"/>
              </a:ext>
            </a:extLst>
          </p:cNvPr>
          <p:cNvSpPr>
            <a:spLocks noGrp="1"/>
          </p:cNvSpPr>
          <p:nvPr>
            <p:ph type="title"/>
          </p:nvPr>
        </p:nvSpPr>
        <p:spPr>
          <a:xfrm>
            <a:off x="912629" y="1283607"/>
            <a:ext cx="10366743" cy="1054907"/>
          </a:xfrm>
        </p:spPr>
        <p:txBody>
          <a:bodyPr vert="horz" lIns="91440" tIns="45720" rIns="91440" bIns="45720" rtlCol="0" anchor="ctr">
            <a:normAutofit/>
          </a:bodyPr>
          <a:lstStyle/>
          <a:p>
            <a:pPr algn="ctr">
              <a:lnSpc>
                <a:spcPct val="83000"/>
              </a:lnSpc>
            </a:pPr>
            <a:r>
              <a:rPr lang="en-US" sz="3700" cap="all" spc="-100">
                <a:solidFill>
                  <a:schemeClr val="bg1"/>
                </a:solidFill>
              </a:rPr>
              <a:t>Have strategies that require whole class participation. </a:t>
            </a:r>
          </a:p>
        </p:txBody>
      </p:sp>
      <p:pic>
        <p:nvPicPr>
          <p:cNvPr id="7" name="Picture 6" descr="A close up of a persons hand&#10;&#10;Description automatically generated">
            <a:extLst>
              <a:ext uri="{FF2B5EF4-FFF2-40B4-BE49-F238E27FC236}">
                <a16:creationId xmlns:a16="http://schemas.microsoft.com/office/drawing/2014/main" id="{D600076C-656C-4A89-BFFA-62D67FBB0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200" y="3843615"/>
            <a:ext cx="2339970" cy="1316233"/>
          </a:xfrm>
          <a:prstGeom prst="rect">
            <a:avLst/>
          </a:prstGeom>
        </p:spPr>
      </p:pic>
      <p:cxnSp>
        <p:nvCxnSpPr>
          <p:cNvPr id="46" name="Straight Connector 31">
            <a:extLst>
              <a:ext uri="{FF2B5EF4-FFF2-40B4-BE49-F238E27FC236}">
                <a16:creationId xmlns:a16="http://schemas.microsoft.com/office/drawing/2014/main" id="{E1F05A47-F2B7-45A4-989E-D381C98B0CB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13361" y="3628153"/>
            <a:ext cx="0" cy="17471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close up of a piece of paper&#10;&#10;Description automatically generated">
            <a:extLst>
              <a:ext uri="{FF2B5EF4-FFF2-40B4-BE49-F238E27FC236}">
                <a16:creationId xmlns:a16="http://schemas.microsoft.com/office/drawing/2014/main" id="{57CB6FA6-0930-4335-92D0-138138E241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 t="35300" r="-1186" b="38451"/>
          <a:stretch/>
        </p:blipFill>
        <p:spPr>
          <a:xfrm>
            <a:off x="3630552" y="4287645"/>
            <a:ext cx="2130876" cy="428173"/>
          </a:xfrm>
          <a:prstGeom prst="rect">
            <a:avLst/>
          </a:prstGeom>
        </p:spPr>
      </p:pic>
      <p:cxnSp>
        <p:nvCxnSpPr>
          <p:cNvPr id="47" name="Straight Connector 33">
            <a:extLst>
              <a:ext uri="{FF2B5EF4-FFF2-40B4-BE49-F238E27FC236}">
                <a16:creationId xmlns:a16="http://schemas.microsoft.com/office/drawing/2014/main" id="{0669905A-CAF0-485F-A7CF-CFF883F54ED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8619" y="3628153"/>
            <a:ext cx="0" cy="17471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sitting, table, white, computer&#10;&#10;Description automatically generated">
            <a:extLst>
              <a:ext uri="{FF2B5EF4-FFF2-40B4-BE49-F238E27FC236}">
                <a16:creationId xmlns:a16="http://schemas.microsoft.com/office/drawing/2014/main" id="{7A20B708-1B5B-4D72-9243-AD34CF4808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5810" y="3770769"/>
            <a:ext cx="2190150" cy="1461925"/>
          </a:xfrm>
          <a:prstGeom prst="rect">
            <a:avLst/>
          </a:prstGeom>
        </p:spPr>
      </p:pic>
      <p:cxnSp>
        <p:nvCxnSpPr>
          <p:cNvPr id="48" name="Straight Connector 35">
            <a:extLst>
              <a:ext uri="{FF2B5EF4-FFF2-40B4-BE49-F238E27FC236}">
                <a16:creationId xmlns:a16="http://schemas.microsoft.com/office/drawing/2014/main" id="{1A981A36-9CB1-439F-B278-D21802A906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03151" y="3628153"/>
            <a:ext cx="0" cy="17471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08AAF20-E613-4979-B865-23CA372E5A9B}"/>
              </a:ext>
            </a:extLst>
          </p:cNvPr>
          <p:cNvPicPr>
            <a:picLocks noChangeAspect="1"/>
          </p:cNvPicPr>
          <p:nvPr/>
        </p:nvPicPr>
        <p:blipFill rotWithShape="1">
          <a:blip r:embed="rId5">
            <a:extLst>
              <a:ext uri="{28A0092B-C50C-407E-A947-70E740481C1C}">
                <a14:useLocalDpi xmlns:a14="http://schemas.microsoft.com/office/drawing/2010/main" val="0"/>
              </a:ext>
            </a:extLst>
          </a:blip>
          <a:srcRect l="14786" t="11210" r="17753" b="12422"/>
          <a:stretch/>
        </p:blipFill>
        <p:spPr>
          <a:xfrm>
            <a:off x="9220340" y="3626914"/>
            <a:ext cx="2315460" cy="1749634"/>
          </a:xfrm>
          <a:prstGeom prst="rect">
            <a:avLst/>
          </a:prstGeom>
        </p:spPr>
      </p:pic>
    </p:spTree>
    <p:extLst>
      <p:ext uri="{BB962C8B-B14F-4D97-AF65-F5344CB8AC3E}">
        <p14:creationId xmlns:p14="http://schemas.microsoft.com/office/powerpoint/2010/main" val="2852975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A36FF125-A004-490B-BAFF-8A4539C8A61A}"/>
              </a:ext>
            </a:extLst>
          </p:cNvPr>
          <p:cNvPicPr>
            <a:picLocks noChangeAspect="1"/>
          </p:cNvPicPr>
          <p:nvPr/>
        </p:nvPicPr>
        <p:blipFill>
          <a:blip r:embed="rId3"/>
          <a:stretch>
            <a:fillRect/>
          </a:stretch>
        </p:blipFill>
        <p:spPr>
          <a:xfrm>
            <a:off x="509048" y="286339"/>
            <a:ext cx="11173904" cy="6285321"/>
          </a:xfrm>
          <a:prstGeom prst="rect">
            <a:avLst/>
          </a:prstGeom>
        </p:spPr>
      </p:pic>
      <p:sp>
        <p:nvSpPr>
          <p:cNvPr id="5" name="TextBox 4">
            <a:extLst>
              <a:ext uri="{FF2B5EF4-FFF2-40B4-BE49-F238E27FC236}">
                <a16:creationId xmlns:a16="http://schemas.microsoft.com/office/drawing/2014/main" id="{8D1529F3-D70B-4419-AB4B-2C3920DEE725}"/>
              </a:ext>
            </a:extLst>
          </p:cNvPr>
          <p:cNvSpPr txBox="1"/>
          <p:nvPr/>
        </p:nvSpPr>
        <p:spPr>
          <a:xfrm>
            <a:off x="1291472" y="3926845"/>
            <a:ext cx="3205114" cy="1938992"/>
          </a:xfrm>
          <a:prstGeom prst="rect">
            <a:avLst/>
          </a:prstGeom>
          <a:noFill/>
        </p:spPr>
        <p:txBody>
          <a:bodyPr wrap="square" rtlCol="0">
            <a:spAutoFit/>
          </a:bodyPr>
          <a:lstStyle/>
          <a:p>
            <a:pPr algn="ctr"/>
            <a:r>
              <a:rPr lang="en-GB" sz="4000" dirty="0">
                <a:solidFill>
                  <a:schemeClr val="bg1"/>
                </a:solidFill>
              </a:rPr>
              <a:t>Don’t let them off with it.</a:t>
            </a:r>
            <a:r>
              <a:rPr lang="en-GB" dirty="0"/>
              <a:t>. .</a:t>
            </a:r>
          </a:p>
        </p:txBody>
      </p:sp>
      <p:sp>
        <p:nvSpPr>
          <p:cNvPr id="6" name="TextBox 5">
            <a:extLst>
              <a:ext uri="{FF2B5EF4-FFF2-40B4-BE49-F238E27FC236}">
                <a16:creationId xmlns:a16="http://schemas.microsoft.com/office/drawing/2014/main" id="{E231DDA8-E3E7-4E08-AF0D-34A4D7F83692}"/>
              </a:ext>
            </a:extLst>
          </p:cNvPr>
          <p:cNvSpPr txBox="1"/>
          <p:nvPr/>
        </p:nvSpPr>
        <p:spPr>
          <a:xfrm>
            <a:off x="8343945" y="4830960"/>
            <a:ext cx="3205114" cy="1323439"/>
          </a:xfrm>
          <a:prstGeom prst="rect">
            <a:avLst/>
          </a:prstGeom>
          <a:noFill/>
        </p:spPr>
        <p:txBody>
          <a:bodyPr wrap="square" rtlCol="0">
            <a:spAutoFit/>
          </a:bodyPr>
          <a:lstStyle/>
          <a:p>
            <a:pPr algn="ctr"/>
            <a:r>
              <a:rPr lang="en-GB" sz="4000" dirty="0">
                <a:solidFill>
                  <a:schemeClr val="bg1"/>
                </a:solidFill>
              </a:rPr>
              <a:t>Use body language.</a:t>
            </a:r>
            <a:r>
              <a:rPr lang="en-GB" dirty="0"/>
              <a:t>.</a:t>
            </a:r>
          </a:p>
        </p:txBody>
      </p:sp>
    </p:spTree>
    <p:extLst>
      <p:ext uri="{BB962C8B-B14F-4D97-AF65-F5344CB8AC3E}">
        <p14:creationId xmlns:p14="http://schemas.microsoft.com/office/powerpoint/2010/main" val="2108624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rass, sitting, player, bench&#10;&#10;Description automatically generated">
            <a:extLst>
              <a:ext uri="{FF2B5EF4-FFF2-40B4-BE49-F238E27FC236}">
                <a16:creationId xmlns:a16="http://schemas.microsoft.com/office/drawing/2014/main" id="{346C9EB8-B396-4FAA-ABA1-E23A86DE26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516" y="45738"/>
            <a:ext cx="11071925" cy="6652382"/>
          </a:xfrm>
          <a:prstGeom prst="rect">
            <a:avLst/>
          </a:prstGeom>
        </p:spPr>
      </p:pic>
    </p:spTree>
    <p:extLst>
      <p:ext uri="{BB962C8B-B14F-4D97-AF65-F5344CB8AC3E}">
        <p14:creationId xmlns:p14="http://schemas.microsoft.com/office/powerpoint/2010/main" val="21563151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Image result for hiding in a classroom">
            <a:extLst>
              <a:ext uri="{FF2B5EF4-FFF2-40B4-BE49-F238E27FC236}">
                <a16:creationId xmlns:a16="http://schemas.microsoft.com/office/drawing/2014/main" id="{8C6181EE-E62C-4B9E-9563-37E8BCB852B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192" y="1363784"/>
            <a:ext cx="6202238" cy="4127307"/>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1973"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29" name="Rectangle 28">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364"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2655B372-2D6B-46EB-95AB-2534031B35BA}"/>
              </a:ext>
            </a:extLst>
          </p:cNvPr>
          <p:cNvSpPr>
            <a:spLocks noGrp="1"/>
          </p:cNvSpPr>
          <p:nvPr>
            <p:ph type="title"/>
          </p:nvPr>
        </p:nvSpPr>
        <p:spPr>
          <a:xfrm>
            <a:off x="7957225" y="1559768"/>
            <a:ext cx="2978281" cy="3135379"/>
          </a:xfrm>
        </p:spPr>
        <p:txBody>
          <a:bodyPr vert="horz" lIns="91440" tIns="45720" rIns="91440" bIns="45720" rtlCol="0" anchor="ctr">
            <a:normAutofit fontScale="90000"/>
          </a:bodyPr>
          <a:lstStyle/>
          <a:p>
            <a:pPr algn="ctr">
              <a:lnSpc>
                <a:spcPct val="83000"/>
              </a:lnSpc>
            </a:pPr>
            <a:r>
              <a:rPr lang="en-US" sz="3000" cap="all" spc="-100" dirty="0">
                <a:solidFill>
                  <a:schemeClr val="bg1"/>
                </a:solidFill>
              </a:rPr>
              <a:t>Don’t let them hide. </a:t>
            </a:r>
            <a:br>
              <a:rPr lang="en-US" sz="3000" cap="all" spc="-100" dirty="0">
                <a:solidFill>
                  <a:schemeClr val="bg1"/>
                </a:solidFill>
              </a:rPr>
            </a:br>
            <a:br>
              <a:rPr lang="en-US" sz="3000" cap="all" spc="-100" dirty="0">
                <a:solidFill>
                  <a:schemeClr val="bg1"/>
                </a:solidFill>
              </a:rPr>
            </a:br>
            <a:br>
              <a:rPr lang="en-US" sz="3000" cap="all" spc="-100" dirty="0">
                <a:solidFill>
                  <a:schemeClr val="bg1"/>
                </a:solidFill>
              </a:rPr>
            </a:br>
            <a:r>
              <a:rPr lang="en-US" sz="3000" cap="all" spc="-100" dirty="0">
                <a:solidFill>
                  <a:schemeClr val="bg1"/>
                </a:solidFill>
              </a:rPr>
              <a:t>Understand and empathise but build their confidence to take part.   </a:t>
            </a:r>
          </a:p>
        </p:txBody>
      </p:sp>
      <p:sp>
        <p:nvSpPr>
          <p:cNvPr id="31" name="Rectangle 30">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03768"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32">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8068"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09708"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8068"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3229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9222D-651A-4947-A6E2-04AAB59E8762}"/>
              </a:ext>
            </a:extLst>
          </p:cNvPr>
          <p:cNvSpPr>
            <a:spLocks noGrp="1"/>
          </p:cNvSpPr>
          <p:nvPr>
            <p:ph type="title"/>
          </p:nvPr>
        </p:nvSpPr>
        <p:spPr/>
        <p:txBody>
          <a:bodyPr/>
          <a:lstStyle/>
          <a:p>
            <a:r>
              <a:rPr lang="en-GB" dirty="0"/>
              <a:t>Who am </a:t>
            </a:r>
            <a:r>
              <a:rPr lang="en-GB" dirty="0" err="1"/>
              <a:t>i</a:t>
            </a:r>
            <a:r>
              <a:rPr lang="en-GB" dirty="0"/>
              <a:t>?</a:t>
            </a:r>
          </a:p>
        </p:txBody>
      </p:sp>
      <p:sp>
        <p:nvSpPr>
          <p:cNvPr id="3" name="Text Placeholder 2">
            <a:extLst>
              <a:ext uri="{FF2B5EF4-FFF2-40B4-BE49-F238E27FC236}">
                <a16:creationId xmlns:a16="http://schemas.microsoft.com/office/drawing/2014/main" id="{2FDCFE8D-21B1-403D-BEA5-A90422EEE0CD}"/>
              </a:ext>
            </a:extLst>
          </p:cNvPr>
          <p:cNvSpPr>
            <a:spLocks noGrp="1"/>
          </p:cNvSpPr>
          <p:nvPr>
            <p:ph type="body" idx="1"/>
          </p:nvPr>
        </p:nvSpPr>
        <p:spPr/>
        <p:txBody>
          <a:bodyPr/>
          <a:lstStyle/>
          <a:p>
            <a:r>
              <a:rPr lang="en-GB" dirty="0"/>
              <a:t>Anna McDonnell – AHT – amcdonnell@st-josephs.bolton.sch.uk</a:t>
            </a:r>
          </a:p>
        </p:txBody>
      </p:sp>
    </p:spTree>
    <p:extLst>
      <p:ext uri="{BB962C8B-B14F-4D97-AF65-F5344CB8AC3E}">
        <p14:creationId xmlns:p14="http://schemas.microsoft.com/office/powerpoint/2010/main" val="414716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8" name="Straight Connector 17">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EA4E4267-CAF0-4C38-8DC6-CD3B1A9F0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EE3ACC5-126D-4BA4-8B45-7F0B5B839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384"/>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AB2868F7-FE10-4289-A5BD-90763C7A2F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3866" cy="6858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D94142C-10EE-487C-A327-404FDF358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chemeClr val="tx1">
              <a:lumMod val="75000"/>
              <a:lumOff val="25000"/>
            </a:schemeClr>
          </a:solidFill>
          <a:ln w="6350" cap="flat" cmpd="sng" algn="ctr">
            <a:noFill/>
            <a:prstDash val="solid"/>
          </a:ln>
          <a:effectLst>
            <a:outerShdw blurRad="50800" algn="ctr" rotWithShape="0">
              <a:prstClr val="black">
                <a:alpha val="66000"/>
              </a:prstClr>
            </a:outerShdw>
            <a:softEdge rad="0"/>
          </a:effectLst>
        </p:spPr>
      </p:sp>
      <p:sp>
        <p:nvSpPr>
          <p:cNvPr id="30" name="Rectangle 29">
            <a:extLst>
              <a:ext uri="{FF2B5EF4-FFF2-40B4-BE49-F238E27FC236}">
                <a16:creationId xmlns:a16="http://schemas.microsoft.com/office/drawing/2014/main" id="{5F7FAC2D-7A74-4939-A917-A1A5AF935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noFill/>
          <a:ln w="6350" cap="sq" cmpd="sng" algn="ctr">
            <a:solidFill>
              <a:schemeClr val="bg1"/>
            </a:solidFill>
            <a:prstDash val="solid"/>
            <a:miter lim="800000"/>
          </a:ln>
          <a:effectLst/>
        </p:spPr>
      </p:sp>
      <p:sp>
        <p:nvSpPr>
          <p:cNvPr id="2" name="Title 1">
            <a:extLst>
              <a:ext uri="{FF2B5EF4-FFF2-40B4-BE49-F238E27FC236}">
                <a16:creationId xmlns:a16="http://schemas.microsoft.com/office/drawing/2014/main" id="{E7D49213-F737-400C-8AA2-8460FD691419}"/>
              </a:ext>
            </a:extLst>
          </p:cNvPr>
          <p:cNvSpPr>
            <a:spLocks noGrp="1"/>
          </p:cNvSpPr>
          <p:nvPr>
            <p:ph type="title"/>
          </p:nvPr>
        </p:nvSpPr>
        <p:spPr>
          <a:xfrm>
            <a:off x="1345272" y="2172167"/>
            <a:ext cx="2978281" cy="3135379"/>
          </a:xfrm>
        </p:spPr>
        <p:txBody>
          <a:bodyPr vert="horz" lIns="91440" tIns="45720" rIns="91440" bIns="45720" rtlCol="0" anchor="ctr">
            <a:normAutofit fontScale="90000"/>
          </a:bodyPr>
          <a:lstStyle/>
          <a:p>
            <a:pPr algn="ctr">
              <a:lnSpc>
                <a:spcPct val="83000"/>
              </a:lnSpc>
            </a:pPr>
            <a:br>
              <a:rPr lang="en-US" sz="1700" b="1" u="sng" cap="all" spc="-100" dirty="0">
                <a:solidFill>
                  <a:schemeClr val="bg1"/>
                </a:solidFill>
              </a:rPr>
            </a:br>
            <a:r>
              <a:rPr lang="en-US" sz="1500" b="1" u="sng" cap="all" spc="-100" dirty="0">
                <a:solidFill>
                  <a:schemeClr val="bg1"/>
                </a:solidFill>
              </a:rPr>
              <a:t>Questions you might ask when watching yourself f teach</a:t>
            </a:r>
            <a:br>
              <a:rPr lang="en-US" sz="1500" b="1" u="sng" cap="all" spc="-100" dirty="0">
                <a:solidFill>
                  <a:schemeClr val="bg1"/>
                </a:solidFill>
              </a:rPr>
            </a:br>
            <a:br>
              <a:rPr lang="en-US" sz="1500" cap="all" spc="-100" dirty="0">
                <a:solidFill>
                  <a:schemeClr val="bg1"/>
                </a:solidFill>
              </a:rPr>
            </a:br>
            <a:r>
              <a:rPr lang="en-US" sz="1500" cap="all" spc="-100" dirty="0">
                <a:solidFill>
                  <a:schemeClr val="bg1"/>
                </a:solidFill>
              </a:rPr>
              <a:t>Which children are taking part? </a:t>
            </a:r>
            <a:br>
              <a:rPr lang="en-US" sz="1500" cap="all" spc="-100" dirty="0">
                <a:solidFill>
                  <a:schemeClr val="bg1"/>
                </a:solidFill>
              </a:rPr>
            </a:br>
            <a:r>
              <a:rPr lang="en-US" sz="1500" cap="all" spc="-100" dirty="0">
                <a:solidFill>
                  <a:schemeClr val="bg1"/>
                </a:solidFill>
              </a:rPr>
              <a:t>Which children are not taking part? </a:t>
            </a:r>
            <a:br>
              <a:rPr lang="en-US" sz="1500" cap="all" spc="-100" dirty="0">
                <a:solidFill>
                  <a:schemeClr val="bg1"/>
                </a:solidFill>
              </a:rPr>
            </a:br>
            <a:r>
              <a:rPr lang="en-US" sz="1500" cap="all" spc="-100" dirty="0">
                <a:solidFill>
                  <a:schemeClr val="bg1"/>
                </a:solidFill>
              </a:rPr>
              <a:t>Do the questions support the learning intention?</a:t>
            </a:r>
            <a:br>
              <a:rPr lang="en-US" sz="1500" cap="all" spc="-100" dirty="0">
                <a:solidFill>
                  <a:schemeClr val="bg1"/>
                </a:solidFill>
              </a:rPr>
            </a:br>
            <a:r>
              <a:rPr lang="en-US" sz="1500" cap="all" spc="-100" dirty="0">
                <a:solidFill>
                  <a:schemeClr val="bg1"/>
                </a:solidFill>
              </a:rPr>
              <a:t>How much time do you give before accepting an answer? </a:t>
            </a:r>
            <a:br>
              <a:rPr lang="en-US" sz="1500" cap="all" spc="-100" dirty="0">
                <a:solidFill>
                  <a:schemeClr val="bg1"/>
                </a:solidFill>
              </a:rPr>
            </a:br>
            <a:r>
              <a:rPr lang="en-US" sz="1500" cap="all" spc="-100" dirty="0">
                <a:solidFill>
                  <a:schemeClr val="bg1"/>
                </a:solidFill>
              </a:rPr>
              <a:t>Do any pupils get chosen too often?</a:t>
            </a:r>
            <a:br>
              <a:rPr lang="en-US" sz="1500" cap="all" spc="-100" dirty="0">
                <a:solidFill>
                  <a:schemeClr val="bg1"/>
                </a:solidFill>
              </a:rPr>
            </a:br>
            <a:r>
              <a:rPr lang="en-US" sz="1500" cap="all" spc="-100" dirty="0">
                <a:solidFill>
                  <a:schemeClr val="bg1"/>
                </a:solidFill>
              </a:rPr>
              <a:t>How often do you dig deeper with an answer to check their understanding? </a:t>
            </a:r>
            <a:br>
              <a:rPr lang="en-US" sz="1500" cap="all" spc="-100" dirty="0">
                <a:solidFill>
                  <a:schemeClr val="bg1"/>
                </a:solidFill>
              </a:rPr>
            </a:br>
            <a:r>
              <a:rPr lang="en-US" sz="1500" cap="all" spc="-100" dirty="0">
                <a:solidFill>
                  <a:schemeClr val="bg1"/>
                </a:solidFill>
              </a:rPr>
              <a:t>Could you be accused of simply wanting the ‘right answer’ so you can move on?</a:t>
            </a:r>
            <a:br>
              <a:rPr lang="en-US" sz="1500" cap="all" spc="-100" dirty="0">
                <a:solidFill>
                  <a:schemeClr val="bg1"/>
                </a:solidFill>
              </a:rPr>
            </a:br>
            <a:r>
              <a:rPr lang="en-US" sz="1500" cap="all" spc="-100" dirty="0">
                <a:solidFill>
                  <a:schemeClr val="bg1"/>
                </a:solidFill>
              </a:rPr>
              <a:t>How many examples are there of seeking self –report? </a:t>
            </a:r>
            <a:br>
              <a:rPr lang="en-US" sz="1500" cap="all" spc="-100" dirty="0">
                <a:solidFill>
                  <a:schemeClr val="bg1"/>
                </a:solidFill>
              </a:rPr>
            </a:br>
            <a:r>
              <a:rPr lang="en-US" sz="1500" cap="all" spc="-100" dirty="0">
                <a:solidFill>
                  <a:schemeClr val="bg1"/>
                </a:solidFill>
              </a:rPr>
              <a:t>What evidence would an outsider see of the pupils having ‘learnt something?’</a:t>
            </a:r>
            <a:br>
              <a:rPr lang="en-US" sz="1700" cap="all" spc="-100" dirty="0">
                <a:solidFill>
                  <a:schemeClr val="bg1"/>
                </a:solidFill>
              </a:rPr>
            </a:br>
            <a:br>
              <a:rPr lang="en-US" sz="1200" cap="all" spc="-100" dirty="0">
                <a:solidFill>
                  <a:schemeClr val="bg1"/>
                </a:solidFill>
              </a:rPr>
            </a:br>
            <a:br>
              <a:rPr lang="en-US" sz="1200" cap="all" spc="-100" dirty="0">
                <a:solidFill>
                  <a:schemeClr val="bg1"/>
                </a:solidFill>
              </a:rPr>
            </a:br>
            <a:endParaRPr lang="en-US" sz="1200" cap="all" spc="-100" dirty="0">
              <a:solidFill>
                <a:schemeClr val="bg1"/>
              </a:solidFill>
            </a:endParaRPr>
          </a:p>
        </p:txBody>
      </p:sp>
      <p:sp>
        <p:nvSpPr>
          <p:cNvPr id="32" name="Rectangle 31">
            <a:extLst>
              <a:ext uri="{FF2B5EF4-FFF2-40B4-BE49-F238E27FC236}">
                <a16:creationId xmlns:a16="http://schemas.microsoft.com/office/drawing/2014/main" id="{BA53A868-C420-4BAE-9244-EC162AF05C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992" y="640856"/>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4" name="Straight Connector 33">
            <a:extLst>
              <a:ext uri="{FF2B5EF4-FFF2-40B4-BE49-F238E27FC236}">
                <a16:creationId xmlns:a16="http://schemas.microsoft.com/office/drawing/2014/main" id="{C2686EF3-81CC-419F-96C3-002A75880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8D93CCA-A85E-4529-A6F0-8BB54D27BC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73932" y="640855"/>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ECFA516-C18C-41AE-AFF2-A0D0A59C9E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82292" y="1286150"/>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4" name="Picture 3" descr="A person wearing a suit and tie&#10;&#10;Description automatically generated">
            <a:extLst>
              <a:ext uri="{FF2B5EF4-FFF2-40B4-BE49-F238E27FC236}">
                <a16:creationId xmlns:a16="http://schemas.microsoft.com/office/drawing/2014/main" id="{7D4E1666-74FD-4DE5-BC4A-FB14AE9E34A1}"/>
              </a:ext>
            </a:extLst>
          </p:cNvPr>
          <p:cNvPicPr>
            <a:picLocks noChangeAspect="1"/>
          </p:cNvPicPr>
          <p:nvPr/>
        </p:nvPicPr>
        <p:blipFill>
          <a:blip r:embed="rId3"/>
          <a:stretch>
            <a:fillRect/>
          </a:stretch>
        </p:blipFill>
        <p:spPr>
          <a:xfrm>
            <a:off x="5346570" y="1675305"/>
            <a:ext cx="6202238" cy="3504264"/>
          </a:xfrm>
          <a:prstGeom prst="rect">
            <a:avLst/>
          </a:prstGeom>
        </p:spPr>
      </p:pic>
    </p:spTree>
    <p:extLst>
      <p:ext uri="{BB962C8B-B14F-4D97-AF65-F5344CB8AC3E}">
        <p14:creationId xmlns:p14="http://schemas.microsoft.com/office/powerpoint/2010/main" val="189312455"/>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4E94B1E-BB19-4D2C-9B58-F4AA10E69F8C}"/>
              </a:ext>
            </a:extLst>
          </p:cNvPr>
          <p:cNvPicPr>
            <a:picLocks noChangeAspect="1"/>
          </p:cNvPicPr>
          <p:nvPr/>
        </p:nvPicPr>
        <p:blipFill rotWithShape="1">
          <a:blip r:embed="rId2"/>
          <a:srcRect t="25000"/>
          <a:stretch/>
        </p:blipFill>
        <p:spPr>
          <a:xfrm>
            <a:off x="-1" y="10"/>
            <a:ext cx="12192000" cy="6857988"/>
          </a:xfrm>
          <a:prstGeom prst="rect">
            <a:avLst/>
          </a:prstGeom>
        </p:spPr>
      </p:pic>
      <p:sp>
        <p:nvSpPr>
          <p:cNvPr id="23" name="Rectangle 22">
            <a:extLst>
              <a:ext uri="{FF2B5EF4-FFF2-40B4-BE49-F238E27FC236}">
                <a16:creationId xmlns:a16="http://schemas.microsoft.com/office/drawing/2014/main" id="{0B121716-8B64-478F-ABDB-17030AD1B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 y="4530071"/>
            <a:ext cx="12191999" cy="2327926"/>
          </a:xfrm>
          <a:prstGeom prst="rect">
            <a:avLst/>
          </a:prstGeom>
          <a:gradFill flip="none" rotWithShape="1">
            <a:gsLst>
              <a:gs pos="24000">
                <a:schemeClr val="bg1">
                  <a:alpha val="20000"/>
                </a:schemeClr>
              </a:gs>
              <a:gs pos="78000">
                <a:schemeClr val="bg1">
                  <a:alpha val="30000"/>
                </a:schemeClr>
              </a:gs>
              <a:gs pos="50000">
                <a:schemeClr val="bg1">
                  <a:alpha val="30000"/>
                </a:schemeClr>
              </a:gs>
              <a:gs pos="100000">
                <a:schemeClr val="bg1">
                  <a:alpha val="40000"/>
                </a:schemeClr>
              </a:gs>
              <a:gs pos="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D49213-F737-400C-8AA2-8460FD691419}"/>
              </a:ext>
            </a:extLst>
          </p:cNvPr>
          <p:cNvSpPr>
            <a:spLocks noGrp="1"/>
          </p:cNvSpPr>
          <p:nvPr>
            <p:ph type="title"/>
          </p:nvPr>
        </p:nvSpPr>
        <p:spPr>
          <a:xfrm>
            <a:off x="-1248908" y="2327929"/>
            <a:ext cx="11439414" cy="897439"/>
          </a:xfrm>
        </p:spPr>
        <p:txBody>
          <a:bodyPr vert="horz" lIns="91440" tIns="45720" rIns="91440" bIns="45720" rtlCol="0" anchor="ctr">
            <a:normAutofit fontScale="90000"/>
          </a:bodyPr>
          <a:lstStyle/>
          <a:p>
            <a:pPr algn="ctr">
              <a:lnSpc>
                <a:spcPct val="83000"/>
              </a:lnSpc>
            </a:pPr>
            <a:r>
              <a:rPr lang="en-US" sz="3300" u="sng" cap="all" spc="-100" dirty="0">
                <a:solidFill>
                  <a:schemeClr val="tx1">
                    <a:lumMod val="50000"/>
                  </a:schemeClr>
                </a:solidFill>
                <a:latin typeface="Abadi" panose="020B0604020104020204" pitchFamily="34" charset="0"/>
              </a:rPr>
              <a:t>Recommended Actions</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 </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Learn EVERY name</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plan a section of questions</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know what your purpose is</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include wait time</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Reject self-report</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use a variety of strategies</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record yourself and watch yourself</a:t>
            </a:r>
            <a:br>
              <a:rPr lang="en-US" sz="3300" cap="all" spc="-100" dirty="0">
                <a:solidFill>
                  <a:schemeClr val="tx1">
                    <a:lumMod val="50000"/>
                  </a:schemeClr>
                </a:solidFill>
                <a:latin typeface="Abadi" panose="020B0604020104020204" pitchFamily="34" charset="0"/>
              </a:rPr>
            </a:br>
            <a:r>
              <a:rPr lang="en-US" sz="3300" cap="all" spc="-100" dirty="0">
                <a:solidFill>
                  <a:schemeClr val="tx1">
                    <a:lumMod val="50000"/>
                  </a:schemeClr>
                </a:solidFill>
                <a:latin typeface="Abadi" panose="020B0604020104020204" pitchFamily="34" charset="0"/>
              </a:rPr>
              <a:t> ask someone else to watch you and feedback</a:t>
            </a:r>
            <a:br>
              <a:rPr lang="en-US" sz="1100" cap="all" spc="-100" dirty="0">
                <a:solidFill>
                  <a:schemeClr val="tx1"/>
                </a:solidFill>
              </a:rPr>
            </a:br>
            <a:br>
              <a:rPr lang="en-US" sz="1100" cap="all" spc="-100" dirty="0">
                <a:solidFill>
                  <a:schemeClr val="tx1"/>
                </a:solidFill>
              </a:rPr>
            </a:br>
            <a:br>
              <a:rPr lang="en-US" sz="1100" cap="all" spc="-100" dirty="0">
                <a:solidFill>
                  <a:schemeClr val="tx1"/>
                </a:solidFill>
              </a:rPr>
            </a:br>
            <a:endParaRPr lang="en-US" sz="1100" cap="all" spc="-100" dirty="0">
              <a:solidFill>
                <a:schemeClr val="tx1"/>
              </a:solidFill>
            </a:endParaRPr>
          </a:p>
        </p:txBody>
      </p:sp>
    </p:spTree>
    <p:extLst>
      <p:ext uri="{BB962C8B-B14F-4D97-AF65-F5344CB8AC3E}">
        <p14:creationId xmlns:p14="http://schemas.microsoft.com/office/powerpoint/2010/main" val="2462197991"/>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5" name="Rectangle 1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7" name="Rectangle 1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9" name="Group 1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20" name="Straight Connector 1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4" name="Rectangle 2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helmet, plane&#10;&#10;Description automatically generated">
            <a:extLst>
              <a:ext uri="{FF2B5EF4-FFF2-40B4-BE49-F238E27FC236}">
                <a16:creationId xmlns:a16="http://schemas.microsoft.com/office/drawing/2014/main" id="{822DFC49-9CED-4117-8910-EF5E6C43F931}"/>
              </a:ext>
            </a:extLst>
          </p:cNvPr>
          <p:cNvPicPr>
            <a:picLocks noChangeAspect="1"/>
          </p:cNvPicPr>
          <p:nvPr/>
        </p:nvPicPr>
        <p:blipFill rotWithShape="1">
          <a:blip r:embed="rId3">
            <a:extLst>
              <a:ext uri="{28A0092B-C50C-407E-A947-70E740481C1C}">
                <a14:useLocalDpi xmlns:a14="http://schemas.microsoft.com/office/drawing/2010/main" val="0"/>
              </a:ext>
            </a:extLst>
          </a:blip>
          <a:srcRect l="2670" r="1242" b="2"/>
          <a:stretch/>
        </p:blipFill>
        <p:spPr>
          <a:xfrm>
            <a:off x="4646383" y="10"/>
            <a:ext cx="7545616" cy="6857990"/>
          </a:xfrm>
          <a:prstGeom prst="rect">
            <a:avLst/>
          </a:prstGeom>
        </p:spPr>
      </p:pic>
      <p:sp>
        <p:nvSpPr>
          <p:cNvPr id="26" name="Rectangle 2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28" name="Rectangle 2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6" name="TextBox 5">
            <a:extLst>
              <a:ext uri="{FF2B5EF4-FFF2-40B4-BE49-F238E27FC236}">
                <a16:creationId xmlns:a16="http://schemas.microsoft.com/office/drawing/2014/main" id="{6B5478F5-9F26-4561-BE7F-5AF2CFAE0030}"/>
              </a:ext>
            </a:extLst>
          </p:cNvPr>
          <p:cNvSpPr txBox="1"/>
          <p:nvPr/>
        </p:nvSpPr>
        <p:spPr>
          <a:xfrm>
            <a:off x="466524" y="1340361"/>
            <a:ext cx="3729162" cy="3341700"/>
          </a:xfrm>
          <a:prstGeom prst="rect">
            <a:avLst/>
          </a:prstGeom>
        </p:spPr>
        <p:txBody>
          <a:bodyPr vert="horz" lIns="91440" tIns="45720" rIns="91440" bIns="45720" rtlCol="0" anchor="ctr">
            <a:normAutofit/>
          </a:bodyPr>
          <a:lstStyle/>
          <a:p>
            <a:pPr algn="ctr">
              <a:lnSpc>
                <a:spcPct val="83000"/>
              </a:lnSpc>
              <a:spcBef>
                <a:spcPct val="0"/>
              </a:spcBef>
              <a:spcAft>
                <a:spcPts val="600"/>
              </a:spcAft>
            </a:pPr>
            <a:r>
              <a:rPr lang="en-US" sz="3600" cap="all" spc="-100">
                <a:latin typeface="+mj-lt"/>
              </a:rPr>
              <a:t>You can’t do everything at once.</a:t>
            </a:r>
          </a:p>
        </p:txBody>
      </p:sp>
    </p:spTree>
    <p:extLst>
      <p:ext uri="{BB962C8B-B14F-4D97-AF65-F5344CB8AC3E}">
        <p14:creationId xmlns:p14="http://schemas.microsoft.com/office/powerpoint/2010/main" val="1534645242"/>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19">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6" name="Rectangle 25">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28" name="Group 27">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29" name="Straight Connector 28">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3" name="Rectangle 32">
            <a:extLst>
              <a:ext uri="{FF2B5EF4-FFF2-40B4-BE49-F238E27FC236}">
                <a16:creationId xmlns:a16="http://schemas.microsoft.com/office/drawing/2014/main" id="{B66F8A2C-B8CF-4B20-9A73-2ADCF63027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5" name="Rectangle 34">
            <a:extLst>
              <a:ext uri="{FF2B5EF4-FFF2-40B4-BE49-F238E27FC236}">
                <a16:creationId xmlns:a16="http://schemas.microsoft.com/office/drawing/2014/main" id="{B5DD78E9-DE0D-47AF-A0DB-F475221E3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108" y="610955"/>
            <a:ext cx="10927784" cy="5636090"/>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p:nvSpPr>
          <p:cNvPr id="37" name="Rectangle 36">
            <a:extLst>
              <a:ext uri="{FF2B5EF4-FFF2-40B4-BE49-F238E27FC236}">
                <a16:creationId xmlns:a16="http://schemas.microsoft.com/office/drawing/2014/main" id="{A118D329-2010-4A15-B57C-429FFAE35B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7052" y="777240"/>
            <a:ext cx="10597896" cy="5303520"/>
          </a:xfrm>
          <a:prstGeom prst="rect">
            <a:avLst/>
          </a:prstGeom>
          <a:solidFill>
            <a:schemeClr val="bg1">
              <a:lumMod val="85000"/>
              <a:lumOff val="15000"/>
            </a:schemeClr>
          </a:solidFill>
          <a:ln w="6350" cap="sq" cmpd="sng" algn="ctr">
            <a:solidFill>
              <a:schemeClr val="tx1"/>
            </a:solidFill>
            <a:prstDash val="solid"/>
            <a:miter lim="800000"/>
          </a:ln>
          <a:effectLst/>
        </p:spPr>
      </p:sp>
      <p:sp>
        <p:nvSpPr>
          <p:cNvPr id="2" name="Title 1">
            <a:extLst>
              <a:ext uri="{FF2B5EF4-FFF2-40B4-BE49-F238E27FC236}">
                <a16:creationId xmlns:a16="http://schemas.microsoft.com/office/drawing/2014/main" id="{8AF80C1E-BAF1-4EDE-A2A6-6F924BA46D15}"/>
              </a:ext>
            </a:extLst>
          </p:cNvPr>
          <p:cNvSpPr>
            <a:spLocks noGrp="1"/>
          </p:cNvSpPr>
          <p:nvPr>
            <p:ph type="title"/>
          </p:nvPr>
        </p:nvSpPr>
        <p:spPr>
          <a:xfrm>
            <a:off x="1099527" y="1272800"/>
            <a:ext cx="6322347" cy="4312402"/>
          </a:xfrm>
        </p:spPr>
        <p:txBody>
          <a:bodyPr vert="horz" lIns="91440" tIns="45720" rIns="91440" bIns="45720" rtlCol="0" anchor="ctr">
            <a:normAutofit/>
          </a:bodyPr>
          <a:lstStyle/>
          <a:p>
            <a:pPr algn="r">
              <a:lnSpc>
                <a:spcPct val="83000"/>
              </a:lnSpc>
            </a:pPr>
            <a:r>
              <a:rPr lang="en-US" sz="6800" u="sng" cap="all" spc="-100" dirty="0">
                <a:solidFill>
                  <a:schemeClr val="tx1"/>
                </a:solidFill>
              </a:rPr>
              <a:t>Reflection</a:t>
            </a:r>
          </a:p>
        </p:txBody>
      </p:sp>
      <p:cxnSp>
        <p:nvCxnSpPr>
          <p:cNvPr id="39" name="Straight Connector 38">
            <a:extLst>
              <a:ext uri="{FF2B5EF4-FFF2-40B4-BE49-F238E27FC236}">
                <a16:creationId xmlns:a16="http://schemas.microsoft.com/office/drawing/2014/main" id="{994262BC-EE98-4BD6-82DB-4955E8DCC2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2" y="2057401"/>
            <a:ext cx="0" cy="27432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53B1750-F294-4F42-9C7F-7439F5F88F42}"/>
              </a:ext>
            </a:extLst>
          </p:cNvPr>
          <p:cNvSpPr txBox="1"/>
          <p:nvPr/>
        </p:nvSpPr>
        <p:spPr>
          <a:xfrm>
            <a:off x="2849879" y="3866411"/>
            <a:ext cx="4647879" cy="1200329"/>
          </a:xfrm>
          <a:prstGeom prst="rect">
            <a:avLst/>
          </a:prstGeom>
          <a:noFill/>
        </p:spPr>
        <p:txBody>
          <a:bodyPr wrap="square">
            <a:spAutoFit/>
          </a:bodyPr>
          <a:lstStyle/>
          <a:p>
            <a:pPr>
              <a:spcAft>
                <a:spcPts val="600"/>
              </a:spcAft>
            </a:pPr>
            <a:r>
              <a:rPr lang="en-GB" dirty="0"/>
              <a:t>https://forms.office.com/Pages/ResponsePage.aspx?id=sHAoOFeTq0ONO_0gvTFzygaAbxmZJAFCtHoyyEOMuKpURFNUQlQ3TUlJRTZWUEFLWDNCN0dFRTFWNS4u</a:t>
            </a:r>
          </a:p>
        </p:txBody>
      </p:sp>
    </p:spTree>
    <p:extLst>
      <p:ext uri="{BB962C8B-B14F-4D97-AF65-F5344CB8AC3E}">
        <p14:creationId xmlns:p14="http://schemas.microsoft.com/office/powerpoint/2010/main" val="3472218772"/>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0000"/>
                <a:shade val="100000"/>
                <a:satMod val="300000"/>
              </a:schemeClr>
            </a:gs>
            <a:gs pos="100000">
              <a:schemeClr val="bg1">
                <a:tint val="100000"/>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9" name="Rectangle 12">
            <a:extLst>
              <a:ext uri="{FF2B5EF4-FFF2-40B4-BE49-F238E27FC236}">
                <a16:creationId xmlns:a16="http://schemas.microsoft.com/office/drawing/2014/main" id="{8B73B696-5822-48EF-A402-323BFB21F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95959"/>
          </a:solidFill>
          <a:ln w="12700" cap="flat" cmpd="sng" algn="ctr">
            <a:noFill/>
            <a:prstDash val="solid"/>
          </a:ln>
          <a:effectLst/>
        </p:spPr>
        <p:txBody>
          <a:bodyPr rtlCol="0" anchor="ctr"/>
          <a:lstStyle/>
          <a:p>
            <a:pPr algn="ctr" defTabSz="914400"/>
            <a:endParaRPr lang="en-US" kern="0">
              <a:solidFill>
                <a:prstClr val="white"/>
              </a:solidFill>
              <a:latin typeface="Garamond" panose="02020404030301010803"/>
            </a:endParaRPr>
          </a:p>
        </p:txBody>
      </p:sp>
      <p:sp>
        <p:nvSpPr>
          <p:cNvPr id="20" name="Rectangle 14">
            <a:extLst>
              <a:ext uri="{FF2B5EF4-FFF2-40B4-BE49-F238E27FC236}">
                <a16:creationId xmlns:a16="http://schemas.microsoft.com/office/drawing/2014/main" id="{DA7B69C2-7C78-4AC6-A64C-8CF1E6B96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rawing&#10;&#10;Description automatically generated">
            <a:extLst>
              <a:ext uri="{FF2B5EF4-FFF2-40B4-BE49-F238E27FC236}">
                <a16:creationId xmlns:a16="http://schemas.microsoft.com/office/drawing/2014/main" id="{4EDB8DEA-5E07-4E4D-BE99-4541ACBDCB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6478" y="1123527"/>
            <a:ext cx="3239189" cy="4610946"/>
          </a:xfrm>
          <a:prstGeom prst="rect">
            <a:avLst/>
          </a:prstGeom>
        </p:spPr>
      </p:pic>
      <p:sp>
        <p:nvSpPr>
          <p:cNvPr id="21" name="Rectangle 16">
            <a:extLst>
              <a:ext uri="{FF2B5EF4-FFF2-40B4-BE49-F238E27FC236}">
                <a16:creationId xmlns:a16="http://schemas.microsoft.com/office/drawing/2014/main" id="{15E89B2A-A4B6-457B-89C9-AC02A0F96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5690" y="480060"/>
            <a:ext cx="5458121" cy="589788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newspaper, sign&#10;&#10;Description automatically generated">
            <a:extLst>
              <a:ext uri="{FF2B5EF4-FFF2-40B4-BE49-F238E27FC236}">
                <a16:creationId xmlns:a16="http://schemas.microsoft.com/office/drawing/2014/main" id="{58524E31-16A3-401B-A2BF-3CB1B47785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7288" y="1123527"/>
            <a:ext cx="3454925" cy="4610946"/>
          </a:xfrm>
          <a:prstGeom prst="rect">
            <a:avLst/>
          </a:prstGeom>
        </p:spPr>
      </p:pic>
    </p:spTree>
    <p:extLst>
      <p:ext uri="{BB962C8B-B14F-4D97-AF65-F5344CB8AC3E}">
        <p14:creationId xmlns:p14="http://schemas.microsoft.com/office/powerpoint/2010/main" val="337994967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1097280" y="286603"/>
            <a:ext cx="10058400" cy="1450757"/>
          </a:xfrm>
        </p:spPr>
        <p:txBody>
          <a:bodyPr>
            <a:normAutofit/>
          </a:bodyPr>
          <a:lstStyle/>
          <a:p>
            <a:r>
              <a:rPr lang="en-US" dirty="0"/>
              <a:t>What are we going to cover?  </a:t>
            </a:r>
          </a:p>
        </p:txBody>
      </p:sp>
      <p:graphicFrame>
        <p:nvGraphicFramePr>
          <p:cNvPr id="4" name="Content Placeholder 2" descr="SmartArt graphic">
            <a:extLst>
              <a:ext uri="{FF2B5EF4-FFF2-40B4-BE49-F238E27FC236}">
                <a16:creationId xmlns:a16="http://schemas.microsoft.com/office/drawing/2014/main" id="{59F5A1AC-D08D-42AE-B94A-1CAFB517D846}"/>
              </a:ext>
            </a:extLst>
          </p:cNvPr>
          <p:cNvGraphicFramePr>
            <a:graphicFrameLocks noGrp="1"/>
          </p:cNvGraphicFramePr>
          <p:nvPr>
            <p:ph idx="1"/>
            <p:extLst>
              <p:ext uri="{D42A27DB-BD31-4B8C-83A1-F6EECF244321}">
                <p14:modId xmlns:p14="http://schemas.microsoft.com/office/powerpoint/2010/main" val="3277388290"/>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A close up of a logo&#10;&#10;Description automatically generated">
            <a:extLst>
              <a:ext uri="{FF2B5EF4-FFF2-40B4-BE49-F238E27FC236}">
                <a16:creationId xmlns:a16="http://schemas.microsoft.com/office/drawing/2014/main" id="{8E6D66E6-E764-41B5-9900-455710F836BA}"/>
              </a:ext>
            </a:extLst>
          </p:cNvPr>
          <p:cNvPicPr>
            <a:picLocks noChangeAspect="1"/>
          </p:cNvPicPr>
          <p:nvPr/>
        </p:nvPicPr>
        <p:blipFill>
          <a:blip r:embed="rId9"/>
          <a:stretch>
            <a:fillRect/>
          </a:stretch>
        </p:blipFill>
        <p:spPr>
          <a:xfrm>
            <a:off x="8736806" y="2921794"/>
            <a:ext cx="1897287" cy="1171575"/>
          </a:xfrm>
          <a:prstGeom prst="rect">
            <a:avLst/>
          </a:prstGeom>
        </p:spPr>
      </p:pic>
    </p:spTree>
    <p:extLst>
      <p:ext uri="{BB962C8B-B14F-4D97-AF65-F5344CB8AC3E}">
        <p14:creationId xmlns:p14="http://schemas.microsoft.com/office/powerpoint/2010/main" val="3192257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0000"/>
                <a:shade val="100000"/>
                <a:satMod val="300000"/>
              </a:schemeClr>
            </a:gs>
            <a:gs pos="100000">
              <a:schemeClr val="bg1">
                <a:tint val="100000"/>
                <a:shade val="30000"/>
                <a:satMod val="20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8DE9B99-ADEF-4DA4-A716-52D0A8BE5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13" name="Rectangle 12">
            <a:extLst>
              <a:ext uri="{FF2B5EF4-FFF2-40B4-BE49-F238E27FC236}">
                <a16:creationId xmlns:a16="http://schemas.microsoft.com/office/drawing/2014/main" id="{6E20860D-8992-496E-BC22-8450E344B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15" name="Rectangle 14">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75000"/>
              <a:alpha val="60000"/>
            </a:schemeClr>
          </a:solidFill>
          <a:ln w="6350" cap="flat" cmpd="sng" algn="ctr">
            <a:noFill/>
            <a:prstDash val="solid"/>
          </a:ln>
          <a:effectLst>
            <a:softEdge rad="0"/>
          </a:effectLst>
        </p:spPr>
      </p:sp>
      <p:sp>
        <p:nvSpPr>
          <p:cNvPr id="19" name="Rectangle 18">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07DFF188-4247-49B8-B192-DE0A9914F50F}"/>
              </a:ext>
            </a:extLst>
          </p:cNvPr>
          <p:cNvSpPr>
            <a:spLocks noGrp="1"/>
          </p:cNvSpPr>
          <p:nvPr>
            <p:ph type="title"/>
          </p:nvPr>
        </p:nvSpPr>
        <p:spPr>
          <a:xfrm>
            <a:off x="676240" y="875324"/>
            <a:ext cx="3536510" cy="5093520"/>
          </a:xfrm>
        </p:spPr>
        <p:txBody>
          <a:bodyPr vert="horz" lIns="91440" tIns="45720" rIns="91440" bIns="45720" rtlCol="0" anchor="ctr">
            <a:normAutofit/>
          </a:bodyPr>
          <a:lstStyle/>
          <a:p>
            <a:pPr algn="ctr"/>
            <a:r>
              <a:rPr lang="en-US" sz="4400" dirty="0">
                <a:solidFill>
                  <a:schemeClr val="tx1"/>
                </a:solidFill>
              </a:rPr>
              <a:t>What about you? </a:t>
            </a:r>
          </a:p>
        </p:txBody>
      </p:sp>
      <p:pic>
        <p:nvPicPr>
          <p:cNvPr id="5" name="Picture 4" descr="A person wearing a suit and tie&#10;&#10;Description automatically generated">
            <a:extLst>
              <a:ext uri="{FF2B5EF4-FFF2-40B4-BE49-F238E27FC236}">
                <a16:creationId xmlns:a16="http://schemas.microsoft.com/office/drawing/2014/main" id="{0AD7C2F5-3EBE-45FF-BC10-0FB34D5ED80F}"/>
              </a:ext>
            </a:extLst>
          </p:cNvPr>
          <p:cNvPicPr>
            <a:picLocks noChangeAspect="1"/>
          </p:cNvPicPr>
          <p:nvPr/>
        </p:nvPicPr>
        <p:blipFill>
          <a:blip r:embed="rId2"/>
          <a:stretch>
            <a:fillRect/>
          </a:stretch>
        </p:blipFill>
        <p:spPr>
          <a:xfrm>
            <a:off x="938354" y="4276760"/>
            <a:ext cx="3012281" cy="1692084"/>
          </a:xfrm>
          <a:prstGeom prst="rect">
            <a:avLst/>
          </a:prstGeom>
        </p:spPr>
      </p:pic>
    </p:spTree>
    <p:extLst>
      <p:ext uri="{BB962C8B-B14F-4D97-AF65-F5344CB8AC3E}">
        <p14:creationId xmlns:p14="http://schemas.microsoft.com/office/powerpoint/2010/main" val="305192588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B948E939-D390-4B24-9E75-2215AD06C5D8}"/>
              </a:ext>
            </a:extLst>
          </p:cNvPr>
          <p:cNvSpPr/>
          <p:nvPr/>
        </p:nvSpPr>
        <p:spPr>
          <a:xfrm>
            <a:off x="387326" y="479002"/>
            <a:ext cx="3713187" cy="3178597"/>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400" dirty="0"/>
              <a:t>Beware end</a:t>
            </a:r>
          </a:p>
          <a:p>
            <a:pPr algn="ctr"/>
            <a:r>
              <a:rPr lang="en-GB" sz="3400" dirty="0"/>
              <a:t>of</a:t>
            </a:r>
          </a:p>
          <a:p>
            <a:pPr algn="ctr"/>
            <a:r>
              <a:rPr lang="en-GB" sz="3400" dirty="0"/>
              <a:t>termitis </a:t>
            </a:r>
          </a:p>
        </p:txBody>
      </p:sp>
      <p:sp>
        <p:nvSpPr>
          <p:cNvPr id="4" name="Oval 3">
            <a:extLst>
              <a:ext uri="{FF2B5EF4-FFF2-40B4-BE49-F238E27FC236}">
                <a16:creationId xmlns:a16="http://schemas.microsoft.com/office/drawing/2014/main" id="{C4C4EE20-2FDB-416D-B619-A25507F0B785}"/>
              </a:ext>
            </a:extLst>
          </p:cNvPr>
          <p:cNvSpPr/>
          <p:nvPr/>
        </p:nvSpPr>
        <p:spPr>
          <a:xfrm>
            <a:off x="3793331" y="2544162"/>
            <a:ext cx="4121944" cy="383483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400" dirty="0"/>
              <a:t>Age does not make you lose your enthusiasm</a:t>
            </a:r>
          </a:p>
        </p:txBody>
      </p:sp>
      <p:sp>
        <p:nvSpPr>
          <p:cNvPr id="5" name="Oval 4">
            <a:extLst>
              <a:ext uri="{FF2B5EF4-FFF2-40B4-BE49-F238E27FC236}">
                <a16:creationId xmlns:a16="http://schemas.microsoft.com/office/drawing/2014/main" id="{3AA00C65-7886-4A62-8694-42C43B698E79}"/>
              </a:ext>
            </a:extLst>
          </p:cNvPr>
          <p:cNvSpPr/>
          <p:nvPr/>
        </p:nvSpPr>
        <p:spPr>
          <a:xfrm>
            <a:off x="7576670" y="343272"/>
            <a:ext cx="4228004" cy="359293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400" dirty="0"/>
              <a:t>Relationships </a:t>
            </a:r>
          </a:p>
          <a:p>
            <a:pPr algn="ctr"/>
            <a:r>
              <a:rPr lang="en-GB" sz="3400" dirty="0"/>
              <a:t>matter </a:t>
            </a:r>
          </a:p>
        </p:txBody>
      </p:sp>
    </p:spTree>
    <p:extLst>
      <p:ext uri="{BB962C8B-B14F-4D97-AF65-F5344CB8AC3E}">
        <p14:creationId xmlns:p14="http://schemas.microsoft.com/office/powerpoint/2010/main" val="290079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4" name="Rectangle 43">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46" name="Rectangle 45">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48" name="Rectangle 47">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50" name="Group 49">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51" name="Straight Connector 50">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55" name="Rectangle 54">
            <a:extLst>
              <a:ext uri="{FF2B5EF4-FFF2-40B4-BE49-F238E27FC236}">
                <a16:creationId xmlns:a16="http://schemas.microsoft.com/office/drawing/2014/main" id="{C8AC92D2-D6DE-4772-A874-5D65F883FC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57" name="Rectangle 56">
            <a:extLst>
              <a:ext uri="{FF2B5EF4-FFF2-40B4-BE49-F238E27FC236}">
                <a16:creationId xmlns:a16="http://schemas.microsoft.com/office/drawing/2014/main" id="{0F2E3678-25D0-49F9-9BD6-8D4D60565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01CB959B-0F98-4F15-8EB0-79551EF289CE}"/>
              </a:ext>
            </a:extLst>
          </p:cNvPr>
          <p:cNvSpPr>
            <a:spLocks noGrp="1"/>
          </p:cNvSpPr>
          <p:nvPr>
            <p:ph type="title"/>
          </p:nvPr>
        </p:nvSpPr>
        <p:spPr>
          <a:xfrm>
            <a:off x="1284252" y="2548960"/>
            <a:ext cx="6277780" cy="3042706"/>
          </a:xfrm>
        </p:spPr>
        <p:txBody>
          <a:bodyPr vert="horz" lIns="91440" tIns="45720" rIns="91440" bIns="45720" rtlCol="0" anchor="ctr">
            <a:normAutofit fontScale="90000"/>
          </a:bodyPr>
          <a:lstStyle/>
          <a:p>
            <a:pPr algn="ctr">
              <a:lnSpc>
                <a:spcPct val="83000"/>
              </a:lnSpc>
            </a:pPr>
            <a:r>
              <a:rPr lang="en-US" sz="4200" u="sng" cap="all" spc="-100" dirty="0"/>
              <a:t>What is the purpose of questioning?</a:t>
            </a:r>
            <a:br>
              <a:rPr lang="en-US" sz="4200" u="sng" cap="all" spc="-100" dirty="0"/>
            </a:br>
            <a:r>
              <a:rPr lang="en-US" sz="2900" cap="all" spc="-100" dirty="0"/>
              <a:t>- to keep them on their toes</a:t>
            </a:r>
            <a:br>
              <a:rPr lang="en-US" sz="2900" cap="all" spc="-100" dirty="0"/>
            </a:br>
            <a:r>
              <a:rPr lang="en-US" sz="2900" cap="all" spc="-100" dirty="0"/>
              <a:t>- to get to know them as learners</a:t>
            </a:r>
            <a:br>
              <a:rPr lang="en-US" sz="2900" cap="all" spc="-100" dirty="0"/>
            </a:br>
            <a:r>
              <a:rPr lang="en-US" sz="2900" cap="all" spc="-100" dirty="0"/>
              <a:t>- to get them to think</a:t>
            </a:r>
            <a:br>
              <a:rPr lang="en-US" sz="2900" cap="all" spc="-100" dirty="0"/>
            </a:br>
            <a:r>
              <a:rPr lang="en-US" sz="2900" cap="all" spc="-100" dirty="0"/>
              <a:t>- to check they understand</a:t>
            </a:r>
            <a:br>
              <a:rPr lang="en-US" sz="2900" cap="all" spc="-100" dirty="0"/>
            </a:br>
            <a:r>
              <a:rPr lang="en-US" sz="2900" cap="all" spc="-100" dirty="0"/>
              <a:t>- to deepen their understanding</a:t>
            </a:r>
            <a:br>
              <a:rPr lang="en-US" sz="2900" cap="all" spc="-100" dirty="0"/>
            </a:br>
            <a:r>
              <a:rPr lang="en-US" sz="2900" cap="all" spc="-100" dirty="0"/>
              <a:t>- to support them to verbalise their learning </a:t>
            </a:r>
            <a:br>
              <a:rPr lang="en-US" sz="2900" cap="all" spc="-100" dirty="0"/>
            </a:br>
            <a:r>
              <a:rPr lang="en-US" sz="2900" cap="all" spc="-100" dirty="0"/>
              <a:t>- to support them to work out a process</a:t>
            </a:r>
            <a:br>
              <a:rPr lang="en-US" sz="2900" cap="all" spc="-100" dirty="0"/>
            </a:br>
            <a:r>
              <a:rPr lang="en-US" sz="2900" cap="all" spc="-100" dirty="0"/>
              <a:t>- to improve their vocabulary</a:t>
            </a:r>
            <a:r>
              <a:rPr lang="en-US" sz="2900" u="sng" cap="all" spc="-100" dirty="0"/>
              <a:t> </a:t>
            </a:r>
            <a:br>
              <a:rPr lang="en-US" sz="4200" u="sng" cap="all" spc="-100" dirty="0"/>
            </a:br>
            <a:br>
              <a:rPr lang="en-US" sz="4200" cap="all" spc="-100" dirty="0"/>
            </a:br>
            <a:endParaRPr lang="en-US" sz="4200" cap="all" spc="-100" dirty="0"/>
          </a:p>
        </p:txBody>
      </p:sp>
      <p:sp>
        <p:nvSpPr>
          <p:cNvPr id="59" name="Rectangle 58">
            <a:extLst>
              <a:ext uri="{FF2B5EF4-FFF2-40B4-BE49-F238E27FC236}">
                <a16:creationId xmlns:a16="http://schemas.microsoft.com/office/drawing/2014/main" id="{63A45CD5-61B0-48E1-8090-7584418C27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1" name="Straight Connector 60">
            <a:extLst>
              <a:ext uri="{FF2B5EF4-FFF2-40B4-BE49-F238E27FC236}">
                <a16:creationId xmlns:a16="http://schemas.microsoft.com/office/drawing/2014/main" id="{C6D4C1FD-C274-4FA8-939A-09E6498EFC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13D4426-8AD5-43D7-8033-05DBB3BFE6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EC8029B-C6E2-4459-859A-7539865E00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39" name="Graphic 38" descr="Questions">
            <a:extLst>
              <a:ext uri="{FF2B5EF4-FFF2-40B4-BE49-F238E27FC236}">
                <a16:creationId xmlns:a16="http://schemas.microsoft.com/office/drawing/2014/main" id="{88586783-B4D2-4D33-8A73-F3F19A62566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66549" y="1681469"/>
            <a:ext cx="3513108" cy="3513108"/>
          </a:xfrm>
          <a:prstGeom prst="rect">
            <a:avLst/>
          </a:prstGeom>
        </p:spPr>
      </p:pic>
    </p:spTree>
    <p:extLst>
      <p:ext uri="{BB962C8B-B14F-4D97-AF65-F5344CB8AC3E}">
        <p14:creationId xmlns:p14="http://schemas.microsoft.com/office/powerpoint/2010/main" val="1924014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6" name="Rectangle 15">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8" name="Group 17">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9" name="Straight Connector 18">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C8AC92D2-D6DE-4772-A874-5D65F883FC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5" name="Rectangle 24">
            <a:extLst>
              <a:ext uri="{FF2B5EF4-FFF2-40B4-BE49-F238E27FC236}">
                <a16:creationId xmlns:a16="http://schemas.microsoft.com/office/drawing/2014/main" id="{0F2E3678-25D0-49F9-9BD6-8D4D60565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TextBox 2">
            <a:extLst>
              <a:ext uri="{FF2B5EF4-FFF2-40B4-BE49-F238E27FC236}">
                <a16:creationId xmlns:a16="http://schemas.microsoft.com/office/drawing/2014/main" id="{57355B06-E12E-4BBA-8D66-4EC34DAB5E80}"/>
              </a:ext>
            </a:extLst>
          </p:cNvPr>
          <p:cNvSpPr txBox="1"/>
          <p:nvPr/>
        </p:nvSpPr>
        <p:spPr>
          <a:xfrm>
            <a:off x="1136848" y="1348844"/>
            <a:ext cx="7373239" cy="4777075"/>
          </a:xfrm>
          <a:prstGeom prst="rect">
            <a:avLst/>
          </a:prstGeom>
        </p:spPr>
        <p:txBody>
          <a:bodyPr vert="horz" lIns="91440" tIns="45720" rIns="91440" bIns="45720" rtlCol="0" anchor="ctr">
            <a:normAutofit fontScale="55000" lnSpcReduction="20000"/>
          </a:bodyPr>
          <a:lstStyle/>
          <a:p>
            <a:pPr algn="ctr">
              <a:lnSpc>
                <a:spcPct val="83000"/>
              </a:lnSpc>
              <a:spcBef>
                <a:spcPct val="0"/>
              </a:spcBef>
              <a:spcAft>
                <a:spcPts val="600"/>
              </a:spcAft>
            </a:pPr>
            <a:r>
              <a:rPr lang="en-US" sz="4200" u="sng" cap="all" spc="-100" dirty="0">
                <a:solidFill>
                  <a:schemeClr val="tx1">
                    <a:lumMod val="85000"/>
                    <a:lumOff val="15000"/>
                  </a:schemeClr>
                </a:solidFill>
                <a:latin typeface="+mj-lt"/>
              </a:rPr>
              <a:t>What is the purpose of questioning?</a:t>
            </a:r>
            <a:endParaRPr lang="en-US" sz="4200" cap="all" spc="-100" dirty="0">
              <a:solidFill>
                <a:schemeClr val="tx1">
                  <a:lumMod val="85000"/>
                  <a:lumOff val="15000"/>
                </a:schemeClr>
              </a:solidFill>
              <a:latin typeface="+mj-lt"/>
            </a:endParaRPr>
          </a:p>
          <a:p>
            <a:endParaRPr lang="en-GB" sz="4400" dirty="0"/>
          </a:p>
          <a:p>
            <a:r>
              <a:rPr lang="en-GB" sz="4400" dirty="0"/>
              <a:t>- to take charge of the classroom</a:t>
            </a:r>
            <a:br>
              <a:rPr lang="en-GB" sz="4400" dirty="0"/>
            </a:br>
            <a:r>
              <a:rPr lang="en-GB" sz="4400" dirty="0"/>
              <a:t>- to support memory</a:t>
            </a:r>
            <a:br>
              <a:rPr lang="en-GB" sz="4400" dirty="0"/>
            </a:br>
            <a:r>
              <a:rPr lang="en-GB" sz="4400" dirty="0"/>
              <a:t>- to support retrieval</a:t>
            </a:r>
          </a:p>
          <a:p>
            <a:r>
              <a:rPr lang="en-GB" sz="4400" dirty="0"/>
              <a:t>- to let them fall into a trap!!!</a:t>
            </a:r>
            <a:br>
              <a:rPr lang="en-GB" sz="4400" dirty="0"/>
            </a:br>
            <a:r>
              <a:rPr lang="en-GB" sz="4400" dirty="0"/>
              <a:t>- to work out where our teaching is not reaching!</a:t>
            </a:r>
          </a:p>
          <a:p>
            <a:pPr marL="457200" indent="-457200">
              <a:buFontTx/>
              <a:buChar char="-"/>
            </a:pPr>
            <a:r>
              <a:rPr lang="en-GB" sz="4400" dirty="0"/>
              <a:t>as practice / drill</a:t>
            </a:r>
          </a:p>
          <a:p>
            <a:pPr marL="457200" indent="-457200">
              <a:buFontTx/>
              <a:buChar char="-"/>
            </a:pPr>
            <a:r>
              <a:rPr lang="en-GB" sz="4400" dirty="0"/>
              <a:t>to understand your learners better so that you can continue to plan better and better episodes – and appropriate next steps</a:t>
            </a:r>
          </a:p>
          <a:p>
            <a:pPr marL="457200" indent="-457200">
              <a:buFontTx/>
              <a:buChar char="-"/>
            </a:pPr>
            <a:r>
              <a:rPr lang="en-GB" sz="4400" dirty="0"/>
              <a:t>to enable you to be a </a:t>
            </a:r>
            <a:r>
              <a:rPr lang="en-GB" sz="4400" b="1" dirty="0"/>
              <a:t>RESPONSIVE TEACHER</a:t>
            </a:r>
            <a:br>
              <a:rPr lang="en-US" sz="4200" cap="all" spc="-100" dirty="0">
                <a:solidFill>
                  <a:schemeClr val="tx1">
                    <a:lumMod val="85000"/>
                    <a:lumOff val="15000"/>
                  </a:schemeClr>
                </a:solidFill>
                <a:latin typeface="+mj-lt"/>
              </a:rPr>
            </a:br>
            <a:endParaRPr lang="en-US" sz="4200" cap="all" spc="-100" dirty="0">
              <a:solidFill>
                <a:schemeClr val="tx1">
                  <a:lumMod val="85000"/>
                  <a:lumOff val="15000"/>
                </a:schemeClr>
              </a:solidFill>
              <a:latin typeface="+mj-lt"/>
            </a:endParaRPr>
          </a:p>
        </p:txBody>
      </p:sp>
      <p:sp>
        <p:nvSpPr>
          <p:cNvPr id="27" name="Rectangle 26">
            <a:extLst>
              <a:ext uri="{FF2B5EF4-FFF2-40B4-BE49-F238E27FC236}">
                <a16:creationId xmlns:a16="http://schemas.microsoft.com/office/drawing/2014/main" id="{63A45CD5-61B0-48E1-8090-7584418C27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9" name="Straight Connector 28">
            <a:extLst>
              <a:ext uri="{FF2B5EF4-FFF2-40B4-BE49-F238E27FC236}">
                <a16:creationId xmlns:a16="http://schemas.microsoft.com/office/drawing/2014/main" id="{C6D4C1FD-C274-4FA8-939A-09E6498EFC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13D4426-8AD5-43D7-8033-05DBB3BFE6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EC8029B-C6E2-4459-859A-7539865E00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 name="Graphic 6" descr="Question mark">
            <a:extLst>
              <a:ext uri="{FF2B5EF4-FFF2-40B4-BE49-F238E27FC236}">
                <a16:creationId xmlns:a16="http://schemas.microsoft.com/office/drawing/2014/main" id="{3A7ED49E-194F-41EB-B3D4-70FEE12A4B0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14583" y="1567051"/>
            <a:ext cx="3513108" cy="3513108"/>
          </a:xfrm>
          <a:prstGeom prst="rect">
            <a:avLst/>
          </a:prstGeom>
        </p:spPr>
      </p:pic>
    </p:spTree>
    <p:extLst>
      <p:ext uri="{BB962C8B-B14F-4D97-AF65-F5344CB8AC3E}">
        <p14:creationId xmlns:p14="http://schemas.microsoft.com/office/powerpoint/2010/main" val="369906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E8D93C5-28EB-42D0-86CE-D80495565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a16="http://schemas.microsoft.com/office/drawing/2014/main" id="{AB1B1E7D-F76D-4744-AF85-239E6998A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a16="http://schemas.microsoft.com/office/drawing/2014/main" id="{3BB65211-00DB-45B6-A223-033B2D19C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8" name="Straight Connector 17">
              <a:extLst>
                <a:ext uri="{FF2B5EF4-FFF2-40B4-BE49-F238E27FC236}">
                  <a16:creationId xmlns:a16="http://schemas.microsoft.com/office/drawing/2014/main" id="{14DF524F-3FEF-4236-90C6-820E876A94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400A003-1BE9-49C2-8E57-DCD9B870FC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3BF0991-F9A1-4282-99DB-92D70239F6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C8AC92D2-D6DE-4772-A874-5D65F883FC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4" name="Rectangle 23">
            <a:extLst>
              <a:ext uri="{FF2B5EF4-FFF2-40B4-BE49-F238E27FC236}">
                <a16:creationId xmlns:a16="http://schemas.microsoft.com/office/drawing/2014/main" id="{0F2E3678-25D0-49F9-9BD6-8D4D60565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87540C53-56E1-4BFE-A4F2-A659E8047F3B}"/>
              </a:ext>
            </a:extLst>
          </p:cNvPr>
          <p:cNvSpPr>
            <a:spLocks noGrp="1"/>
          </p:cNvSpPr>
          <p:nvPr>
            <p:ph type="title"/>
          </p:nvPr>
        </p:nvSpPr>
        <p:spPr>
          <a:xfrm>
            <a:off x="1136848" y="1348844"/>
            <a:ext cx="6655171" cy="4684036"/>
          </a:xfrm>
        </p:spPr>
        <p:txBody>
          <a:bodyPr vert="horz" lIns="91440" tIns="45720" rIns="91440" bIns="45720" rtlCol="0" anchor="ctr">
            <a:normAutofit/>
          </a:bodyPr>
          <a:lstStyle/>
          <a:p>
            <a:pPr algn="ctr">
              <a:lnSpc>
                <a:spcPct val="83000"/>
              </a:lnSpc>
            </a:pPr>
            <a:r>
              <a:rPr lang="en-US" sz="3300" u="sng" cap="all" spc="-100" dirty="0"/>
              <a:t>What is the purpose of questioning?</a:t>
            </a:r>
            <a:br>
              <a:rPr lang="en-US" sz="5600" cap="all" spc="-100" dirty="0"/>
            </a:br>
            <a:r>
              <a:rPr lang="en-US" sz="3300" cap="all" spc="-100" dirty="0"/>
              <a:t>-</a:t>
            </a:r>
            <a:r>
              <a:rPr lang="en-GB" sz="3300" dirty="0"/>
              <a:t> to use peers to model the behaviours you are looking for</a:t>
            </a:r>
            <a:br>
              <a:rPr lang="en-GB" sz="3300" dirty="0"/>
            </a:br>
            <a:r>
              <a:rPr lang="en-GB" sz="3300" dirty="0"/>
              <a:t>-to give pupils attention and affirmation</a:t>
            </a:r>
            <a:br>
              <a:rPr lang="en-GB" sz="3300" dirty="0"/>
            </a:br>
            <a:r>
              <a:rPr lang="en-GB" sz="3300" dirty="0"/>
              <a:t>-to help focus pupil attention</a:t>
            </a:r>
            <a:br>
              <a:rPr lang="en-GB" sz="3300" dirty="0"/>
            </a:br>
            <a:r>
              <a:rPr lang="en-GB" sz="3300" dirty="0"/>
              <a:t>-to bring the class together</a:t>
            </a:r>
            <a:br>
              <a:rPr lang="en-GB" sz="3300" dirty="0"/>
            </a:br>
            <a:r>
              <a:rPr lang="en-GB" sz="3300" dirty="0"/>
              <a:t>-to build pupil confidence and self-esteem</a:t>
            </a:r>
            <a:br>
              <a:rPr lang="en-GB" sz="3300" dirty="0"/>
            </a:br>
            <a:r>
              <a:rPr lang="en-GB" sz="3300" dirty="0"/>
              <a:t>-as summative assessment</a:t>
            </a:r>
            <a:endParaRPr lang="en-US" sz="3300" cap="all" spc="-100" dirty="0"/>
          </a:p>
        </p:txBody>
      </p:sp>
      <p:sp>
        <p:nvSpPr>
          <p:cNvPr id="26" name="Rectangle 25">
            <a:extLst>
              <a:ext uri="{FF2B5EF4-FFF2-40B4-BE49-F238E27FC236}">
                <a16:creationId xmlns:a16="http://schemas.microsoft.com/office/drawing/2014/main" id="{63A45CD5-61B0-48E1-8090-7584418C27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8" name="Straight Connector 27">
            <a:extLst>
              <a:ext uri="{FF2B5EF4-FFF2-40B4-BE49-F238E27FC236}">
                <a16:creationId xmlns:a16="http://schemas.microsoft.com/office/drawing/2014/main" id="{C6D4C1FD-C274-4FA8-939A-09E6498EFC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13D4426-8AD5-43D7-8033-05DBB3BFE6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EC8029B-C6E2-4459-859A-7539865E00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6" name="Graphic 5" descr="Questions">
            <a:extLst>
              <a:ext uri="{FF2B5EF4-FFF2-40B4-BE49-F238E27FC236}">
                <a16:creationId xmlns:a16="http://schemas.microsoft.com/office/drawing/2014/main" id="{B4604CD5-BC6F-4267-8D97-39EDCBE871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66549" y="1681469"/>
            <a:ext cx="3513108" cy="3513108"/>
          </a:xfrm>
          <a:prstGeom prst="rect">
            <a:avLst/>
          </a:prstGeom>
        </p:spPr>
      </p:pic>
    </p:spTree>
    <p:extLst>
      <p:ext uri="{BB962C8B-B14F-4D97-AF65-F5344CB8AC3E}">
        <p14:creationId xmlns:p14="http://schemas.microsoft.com/office/powerpoint/2010/main" val="8070069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2.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ppt/theme/themeOverride3.xml><?xml version="1.0" encoding="utf-8"?>
<a:themeOverride xmlns:a="http://schemas.openxmlformats.org/drawingml/2006/main">
  <a:clrScheme name="Custom 46">
    <a:dk1>
      <a:sysClr val="windowText" lastClr="000000"/>
    </a:dk1>
    <a:lt1>
      <a:sysClr val="window" lastClr="FFFFFF"/>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845C69-3606-4A2B-939D-F598C4C3C9D7}">
  <ds:schemaRef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71af3243-3dd4-4a8d-8c0d-dd76da1f02a5"/>
    <ds:schemaRef ds:uri="http://www.w3.org/XML/1998/namespace"/>
  </ds:schemaRefs>
</ds:datastoreItem>
</file>

<file path=customXml/itemProps2.xml><?xml version="1.0" encoding="utf-8"?>
<ds:datastoreItem xmlns:ds="http://schemas.openxmlformats.org/officeDocument/2006/customXml" ds:itemID="{0BDF1F60-49BD-4B11-B3A4-6A08023856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9F2BE0-1FF2-439A-B846-85F875F54B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1209</Words>
  <Application>Microsoft Office PowerPoint</Application>
  <PresentationFormat>Widescreen</PresentationFormat>
  <Paragraphs>101</Paragraphs>
  <Slides>34</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Abadi</vt:lpstr>
      <vt:lpstr>Arial</vt:lpstr>
      <vt:lpstr>Avenir Next LT Pro</vt:lpstr>
      <vt:lpstr>Avenir Next LT Pro Light</vt:lpstr>
      <vt:lpstr>Calibri</vt:lpstr>
      <vt:lpstr>Garamond</vt:lpstr>
      <vt:lpstr>SavonVTI</vt:lpstr>
      <vt:lpstr>???????? The power of questions</vt:lpstr>
      <vt:lpstr>PowerPoint Presentation</vt:lpstr>
      <vt:lpstr>Who am i?</vt:lpstr>
      <vt:lpstr>What are we going to cover?  </vt:lpstr>
      <vt:lpstr>What about you? </vt:lpstr>
      <vt:lpstr>PowerPoint Presentation</vt:lpstr>
      <vt:lpstr>What is the purpose of questioning? - to keep them on their toes - to get to know them as learners - to get them to think - to check they understand - to deepen their understanding - to support them to verbalise their learning  - to support them to work out a process - to improve their vocabulary   </vt:lpstr>
      <vt:lpstr>PowerPoint Presentation</vt:lpstr>
      <vt:lpstr>What is the purpose of questioning? - to use peers to model the behaviours you are looking for -to give pupils attention and affirmation -to help focus pupil attention -to bring the class together -to build pupil confidence and self-esteem -as summative assessment</vt:lpstr>
      <vt:lpstr>So not “What is the purpose?”</vt:lpstr>
      <vt:lpstr>Checking for Understanding    ‘Have you understood?’  Reject self report</vt:lpstr>
      <vt:lpstr>http://www.mrbartonmaths.com/blog/diagnostic-questions/</vt:lpstr>
      <vt:lpstr>Diagnostic questions</vt:lpstr>
      <vt:lpstr>Diagnostic questions</vt:lpstr>
      <vt:lpstr>Plan for misconceptions</vt:lpstr>
      <vt:lpstr>Beware the false positive. </vt:lpstr>
      <vt:lpstr>Checking for Understanding    ‘WHAt Have you understood?’ </vt:lpstr>
      <vt:lpstr>PowerPoint Presentation</vt:lpstr>
      <vt:lpstr>PowerPoint Presentation</vt:lpstr>
      <vt:lpstr>PowerPoint Presentation</vt:lpstr>
      <vt:lpstr>Michaela Let them practise it before they give you an answer.</vt:lpstr>
      <vt:lpstr>PowerPoint Presentation</vt:lpstr>
      <vt:lpstr>PowerPoint Presentation</vt:lpstr>
      <vt:lpstr>PowerPoint Presentation</vt:lpstr>
      <vt:lpstr>Vary your strategies</vt:lpstr>
      <vt:lpstr>Have strategies that require whole class participation. </vt:lpstr>
      <vt:lpstr>PowerPoint Presentation</vt:lpstr>
      <vt:lpstr>PowerPoint Presentation</vt:lpstr>
      <vt:lpstr>Don’t let them hide.    Understand and empathise but build their confidence to take part.   </vt:lpstr>
      <vt:lpstr> Questions you might ask when watching yourself f teach  Which children are taking part?  Which children are not taking part?  Do the questions support the learning intention? How much time do you give before accepting an answer?  Do any pupils get chosen too often? How often do you dig deeper with an answer to check their understanding?  Could you be accused of simply wanting the ‘right answer’ so you can move on? How many examples are there of seeking self –report?  What evidence would an outsider see of the pupils having ‘learnt something?’   </vt:lpstr>
      <vt:lpstr>Recommended Actions   Learn EVERY name plan a section of questions know what your purpose is include wait time Reject self-report use a variety of strategies record yourself and watch yourself  ask someone else to watch you and feedback   </vt:lpstr>
      <vt:lpstr>PowerPoint Presentation</vt:lpstr>
      <vt:lpstr>Reflection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2020-07-10T08:08:25Z</dcterms:created>
  <dcterms:modified xsi:type="dcterms:W3CDTF">2020-07-10T15:26:01Z</dcterms:modified>
</cp:coreProperties>
</file>