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25"/>
  </p:notesMasterIdLst>
  <p:sldIdLst>
    <p:sldId id="5349" r:id="rId6"/>
    <p:sldId id="5578" r:id="rId7"/>
    <p:sldId id="5581" r:id="rId8"/>
    <p:sldId id="5072" r:id="rId9"/>
    <p:sldId id="5289" r:id="rId10"/>
    <p:sldId id="299" r:id="rId11"/>
    <p:sldId id="5343" r:id="rId12"/>
    <p:sldId id="5582" r:id="rId13"/>
    <p:sldId id="5583" r:id="rId14"/>
    <p:sldId id="5584" r:id="rId15"/>
    <p:sldId id="5365" r:id="rId16"/>
    <p:sldId id="2682" r:id="rId17"/>
    <p:sldId id="5192" r:id="rId18"/>
    <p:sldId id="5585" r:id="rId19"/>
    <p:sldId id="5366" r:id="rId20"/>
    <p:sldId id="5369" r:id="rId21"/>
    <p:sldId id="5368" r:id="rId22"/>
    <p:sldId id="5363" r:id="rId23"/>
    <p:sldId id="536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" id="{C30B8AE7-F0FC-463D-80A9-94D8635D3B4C}">
          <p14:sldIdLst>
            <p14:sldId id="5349"/>
          </p14:sldIdLst>
        </p14:section>
        <p14:section name="MWBs" id="{F01F7C56-6BE6-4C13-BE0C-16BD665184A1}">
          <p14:sldIdLst>
            <p14:sldId id="5578"/>
            <p14:sldId id="5581"/>
            <p14:sldId id="5072"/>
          </p14:sldIdLst>
        </p14:section>
        <p14:section name="1" id="{564E4591-0D8C-4775-ACE7-6454521D3A3A}">
          <p14:sldIdLst>
            <p14:sldId id="5289"/>
            <p14:sldId id="299"/>
            <p14:sldId id="5343"/>
          </p14:sldIdLst>
        </p14:section>
        <p14:section name="2" id="{F708AC84-2E87-4A58-91CD-05433CCB42E0}">
          <p14:sldIdLst>
            <p14:sldId id="5582"/>
            <p14:sldId id="5583"/>
            <p14:sldId id="5584"/>
          </p14:sldIdLst>
        </p14:section>
        <p14:section name="3" id="{9C74C054-7CE7-4B44-896C-4FCA777804B5}">
          <p14:sldIdLst>
            <p14:sldId id="5365"/>
            <p14:sldId id="2682"/>
            <p14:sldId id="5192"/>
            <p14:sldId id="5585"/>
          </p14:sldIdLst>
        </p14:section>
        <p14:section name="4" id="{A29105B5-0F96-44E8-B152-C255BA24C040}">
          <p14:sldIdLst>
            <p14:sldId id="5366"/>
            <p14:sldId id="5369"/>
            <p14:sldId id="5368"/>
          </p14:sldIdLst>
        </p14:section>
        <p14:section name="reflect" id="{D5A67539-8251-4FDC-841F-2ABE80796693}">
          <p14:sldIdLst>
            <p14:sldId id="5363"/>
            <p14:sldId id="53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9D1E"/>
    <a:srgbClr val="C007C9"/>
    <a:srgbClr val="0066FF"/>
    <a:srgbClr val="CF2215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5369F-FAAE-4A56-BB0B-44CD0C0D9AFF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D367F-B2C4-4232-89E5-13E231AB46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609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183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70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5969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856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71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69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094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320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919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083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93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450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083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309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3372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6248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8649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0730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298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6626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4446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04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6448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46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3397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2021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0913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2041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7280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0663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4317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25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38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84415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4955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9738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509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7117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979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0438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7598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00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1276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10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9094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6526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9148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8764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90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6431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98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830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0441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778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39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" Target="../slides/slide1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" Target="../slides/slide1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" Target="../slides/slide7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" Target="../slides/slide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06/12/2022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 descr="Home outline">
            <a:hlinkClick r:id="rId13" action="ppaction://hlinksldjump"/>
            <a:extLst>
              <a:ext uri="{FF2B5EF4-FFF2-40B4-BE49-F238E27FC236}">
                <a16:creationId xmlns:a16="http://schemas.microsoft.com/office/drawing/2014/main" id="{43E280CC-33C4-3ECA-266D-6A6481DFB17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Graphic 7" descr="Home outline">
            <a:hlinkClick r:id="rId13" action="ppaction://hlinksldjump"/>
            <a:extLst>
              <a:ext uri="{FF2B5EF4-FFF2-40B4-BE49-F238E27FC236}">
                <a16:creationId xmlns:a16="http://schemas.microsoft.com/office/drawing/2014/main" id="{86E66BB7-FD15-1093-8C66-7EAE0DAAAF8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2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AA460-FB9E-4351-839B-03BAF2E1646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FA835-C7DF-4901-98AF-010C14B0D3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346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 descr="Home outline">
            <a:hlinkClick r:id="rId13" action="ppaction://hlinksldjump"/>
            <a:extLst>
              <a:ext uri="{FF2B5EF4-FFF2-40B4-BE49-F238E27FC236}">
                <a16:creationId xmlns:a16="http://schemas.microsoft.com/office/drawing/2014/main" id="{F6E24DC6-65C2-38D7-20B1-8A57CCED45F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56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Graphic 6" descr="Home outline">
            <a:hlinkClick r:id="rId13" action="ppaction://hlinksldjump"/>
            <a:extLst>
              <a:ext uri="{FF2B5EF4-FFF2-40B4-BE49-F238E27FC236}">
                <a16:creationId xmlns:a16="http://schemas.microsoft.com/office/drawing/2014/main" id="{B0B18DFB-B409-C368-542A-E6A43EEBD30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75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2649682" y="151563"/>
            <a:ext cx="6892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My favourite (challenging!)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bearings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 activity to warm you up…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3C2D66-6C74-A2C7-F23A-8BFE26C71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579" y="1426585"/>
            <a:ext cx="9438842" cy="527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138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7579434" y="1123036"/>
            <a:ext cx="45230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would you…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Ask your students to participate?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Promote engagement?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Check for understanding?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F85A526-57D8-A98B-8B40-7B663A9D5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8" y="1212034"/>
            <a:ext cx="7513638" cy="422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888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D19D1E"/>
                </a:solidFill>
              </a:rPr>
              <a:t>Type 3:</a:t>
            </a:r>
            <a:br>
              <a:rPr lang="en-US" sz="5400" dirty="0">
                <a:solidFill>
                  <a:srgbClr val="D19D1E"/>
                </a:solidFill>
              </a:rPr>
            </a:br>
            <a:r>
              <a:rPr lang="en-US" sz="5400" b="1" dirty="0">
                <a:solidFill>
                  <a:schemeClr val="bg1"/>
                </a:solidFill>
              </a:rPr>
              <a:t>Learner-generated examples:</a:t>
            </a:r>
            <a:br>
              <a:rPr lang="en-US" sz="5400" dirty="0">
                <a:solidFill>
                  <a:srgbClr val="D19D1E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Venn Diagram</a:t>
            </a: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940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/>
          <p:cNvSpPr/>
          <p:nvPr/>
        </p:nvSpPr>
        <p:spPr>
          <a:xfrm>
            <a:off x="2292962" y="1124744"/>
            <a:ext cx="3888432" cy="3888432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4697691" y="1122175"/>
            <a:ext cx="3888432" cy="38884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3617571" y="2830292"/>
            <a:ext cx="3888432" cy="3888432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3367174" y="1885474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17411" y="1916832"/>
            <a:ext cx="33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  <a:latin typeface="Calibri"/>
              </a:rPr>
              <a:t>A</a:t>
            </a:r>
          </a:p>
        </p:txBody>
      </p:sp>
      <p:sp>
        <p:nvSpPr>
          <p:cNvPr id="32" name="Oval 31"/>
          <p:cNvSpPr/>
          <p:nvPr/>
        </p:nvSpPr>
        <p:spPr>
          <a:xfrm>
            <a:off x="7150250" y="1916832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00487" y="1948190"/>
            <a:ext cx="33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  <a:latin typeface="Calibri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5251984" y="5476582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302221" y="5507940"/>
            <a:ext cx="33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  <a:latin typeface="Calibri"/>
              </a:rPr>
              <a:t>C</a:t>
            </a:r>
          </a:p>
        </p:txBody>
      </p:sp>
      <p:sp>
        <p:nvSpPr>
          <p:cNvPr id="38" name="Oval 37"/>
          <p:cNvSpPr/>
          <p:nvPr/>
        </p:nvSpPr>
        <p:spPr>
          <a:xfrm>
            <a:off x="5201748" y="2101498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51985" y="2132856"/>
            <a:ext cx="33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  <a:latin typeface="Calibri"/>
              </a:rPr>
              <a:t>D</a:t>
            </a:r>
          </a:p>
        </p:txBody>
      </p:sp>
      <p:sp>
        <p:nvSpPr>
          <p:cNvPr id="40" name="Oval 39"/>
          <p:cNvSpPr/>
          <p:nvPr/>
        </p:nvSpPr>
        <p:spPr>
          <a:xfrm>
            <a:off x="6260096" y="3829690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10333" y="3861048"/>
            <a:ext cx="33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  <a:latin typeface="Calibri"/>
              </a:rPr>
              <a:t>E</a:t>
            </a:r>
          </a:p>
        </p:txBody>
      </p:sp>
      <p:sp>
        <p:nvSpPr>
          <p:cNvPr id="42" name="Oval 41"/>
          <p:cNvSpPr/>
          <p:nvPr/>
        </p:nvSpPr>
        <p:spPr>
          <a:xfrm>
            <a:off x="4186942" y="4014356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237179" y="4045714"/>
            <a:ext cx="33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  <a:latin typeface="Calibri"/>
              </a:rPr>
              <a:t>F</a:t>
            </a:r>
          </a:p>
        </p:txBody>
      </p:sp>
      <p:sp>
        <p:nvSpPr>
          <p:cNvPr id="44" name="Oval 43"/>
          <p:cNvSpPr/>
          <p:nvPr/>
        </p:nvSpPr>
        <p:spPr>
          <a:xfrm>
            <a:off x="5201748" y="3253626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251985" y="3284984"/>
            <a:ext cx="33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  <a:latin typeface="Calibri"/>
              </a:rPr>
              <a:t>G</a:t>
            </a:r>
          </a:p>
        </p:txBody>
      </p:sp>
      <p:sp>
        <p:nvSpPr>
          <p:cNvPr id="47" name="Oval 46"/>
          <p:cNvSpPr/>
          <p:nvPr/>
        </p:nvSpPr>
        <p:spPr>
          <a:xfrm>
            <a:off x="8391871" y="4389663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442108" y="4421021"/>
            <a:ext cx="33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  <a:latin typeface="Calibri"/>
              </a:rPr>
              <a:t>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6754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F98C31-D6C2-6752-8491-F57FB6483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988" y="0"/>
            <a:ext cx="9048023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3716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7579434" y="1123036"/>
            <a:ext cx="45230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would you…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Ask your students to participate?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Promote engagement?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Check for understanding?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F4610A-44A9-496C-06CE-94323046A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27" y="685389"/>
            <a:ext cx="7239502" cy="548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05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D19D1E"/>
                </a:solidFill>
              </a:rPr>
              <a:t>Type 4:</a:t>
            </a:r>
            <a:br>
              <a:rPr lang="en-US" sz="5400" dirty="0">
                <a:solidFill>
                  <a:srgbClr val="D19D1E"/>
                </a:solidFill>
              </a:rPr>
            </a:br>
            <a:r>
              <a:rPr lang="en-US" sz="5400" b="1" dirty="0">
                <a:solidFill>
                  <a:schemeClr val="bg1"/>
                </a:solidFill>
              </a:rPr>
              <a:t>Purposeful practice:</a:t>
            </a:r>
            <a:br>
              <a:rPr lang="en-US" sz="5400" dirty="0">
                <a:solidFill>
                  <a:srgbClr val="D19D1E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Open-Middle</a:t>
            </a: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631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8A0C8B-73AE-685B-F5C8-38556DA54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469993"/>
            <a:ext cx="10668000" cy="59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54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02A595-0D26-D428-6080-FFA750D6CD91}"/>
              </a:ext>
            </a:extLst>
          </p:cNvPr>
          <p:cNvSpPr txBox="1"/>
          <p:nvPr/>
        </p:nvSpPr>
        <p:spPr>
          <a:xfrm>
            <a:off x="7308606" y="582067"/>
            <a:ext cx="452301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would you…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28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</a:t>
            </a:r>
            <a:r>
              <a:rPr kumimoji="0" lang="en-GB" sz="28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 to make it more accessible?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2800" baseline="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Ask your students to participate?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28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Check for understanding?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28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Challenge students even more?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2800" baseline="0" dirty="0">
              <a:solidFill>
                <a:srgbClr val="D19D1E"/>
              </a:solidFill>
              <a:latin typeface="Nourd Light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9E6025-7180-E2AF-8A43-CE0F41B04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80" y="1617729"/>
            <a:ext cx="6530109" cy="362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97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Looking at all 4…</a:t>
            </a:r>
          </a:p>
        </p:txBody>
      </p:sp>
    </p:spTree>
    <p:extLst>
      <p:ext uri="{BB962C8B-B14F-4D97-AF65-F5344CB8AC3E}">
        <p14:creationId xmlns:p14="http://schemas.microsoft.com/office/powerpoint/2010/main" val="4134098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52C2C92-728F-1E4E-6FB4-23BD5177B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01" y="226372"/>
            <a:ext cx="4340507" cy="323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7DD99EE-276B-9051-C474-FAAC9844E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694" y="356251"/>
            <a:ext cx="5287674" cy="297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D0ED53-460A-4F08-7E76-47E9E972BC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201" y="3661583"/>
            <a:ext cx="3918495" cy="29700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4F3FB5-AC8E-4339-24A7-9DDACFC59C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8077" y="3429000"/>
            <a:ext cx="5814291" cy="322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56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1344F2-651E-D7B4-8C87-23CED87D3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Please get your 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rgbClr val="D19D1E"/>
                </a:solidFill>
              </a:rPr>
              <a:t>mini-whiteboard</a:t>
            </a:r>
            <a:r>
              <a:rPr lang="en-US" sz="5400" dirty="0">
                <a:solidFill>
                  <a:schemeClr val="bg1"/>
                </a:solidFill>
              </a:rPr>
              <a:t> and pen ready…</a:t>
            </a:r>
          </a:p>
        </p:txBody>
      </p:sp>
    </p:spTree>
    <p:extLst>
      <p:ext uri="{BB962C8B-B14F-4D97-AF65-F5344CB8AC3E}">
        <p14:creationId xmlns:p14="http://schemas.microsoft.com/office/powerpoint/2010/main" val="2873463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17C53D-3486-3A24-B208-B2EF61ECBD30}"/>
              </a:ext>
            </a:extLst>
          </p:cNvPr>
          <p:cNvSpPr/>
          <p:nvPr/>
        </p:nvSpPr>
        <p:spPr>
          <a:xfrm>
            <a:off x="2241529" y="862640"/>
            <a:ext cx="7504044" cy="524486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C4144A8-A2CB-B9F6-7098-278CF50078B6}"/>
              </a:ext>
            </a:extLst>
          </p:cNvPr>
          <p:cNvCxnSpPr>
            <a:cxnSpLocks/>
            <a:stCxn id="5" idx="3"/>
            <a:endCxn id="5" idx="1"/>
          </p:cNvCxnSpPr>
          <p:nvPr/>
        </p:nvCxnSpPr>
        <p:spPr>
          <a:xfrm flipH="1">
            <a:off x="2241529" y="3485071"/>
            <a:ext cx="75040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D6F25EF-F581-1D37-0374-CEF5464F42F1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5993551" y="862640"/>
            <a:ext cx="0" cy="52448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0AB17A2-87B9-9917-1BB0-6747F3132563}"/>
              </a:ext>
            </a:extLst>
          </p:cNvPr>
          <p:cNvSpPr txBox="1"/>
          <p:nvPr/>
        </p:nvSpPr>
        <p:spPr>
          <a:xfrm>
            <a:off x="2382570" y="1453090"/>
            <a:ext cx="34683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one thing that </a:t>
            </a:r>
            <a:r>
              <a:rPr lang="en-GB" sz="2800" dirty="0">
                <a:solidFill>
                  <a:srgbClr val="D19D1E"/>
                </a:solidFill>
                <a:latin typeface="Calibri" panose="020F0502020204030204"/>
              </a:rPr>
              <a:t>engages</a:t>
            </a: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 your students in maths lessons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7DB6EF-6242-CE04-C3C5-77F679803AB7}"/>
              </a:ext>
            </a:extLst>
          </p:cNvPr>
          <p:cNvSpPr txBox="1"/>
          <p:nvPr/>
        </p:nvSpPr>
        <p:spPr>
          <a:xfrm>
            <a:off x="6033730" y="1442076"/>
            <a:ext cx="356921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sz="2800" dirty="0">
                <a:solidFill>
                  <a:prstClr val="black"/>
                </a:solidFill>
              </a:rPr>
              <a:t>another thing that </a:t>
            </a:r>
            <a:r>
              <a:rPr lang="en-GB" sz="2800" dirty="0">
                <a:solidFill>
                  <a:srgbClr val="D19D1E"/>
                </a:solidFill>
              </a:rPr>
              <a:t>engages</a:t>
            </a:r>
            <a:r>
              <a:rPr lang="en-GB" sz="2800" dirty="0">
                <a:solidFill>
                  <a:prstClr val="black"/>
                </a:solidFill>
              </a:rPr>
              <a:t> your students in maths lessons</a:t>
            </a:r>
            <a:endParaRPr lang="en-GB" sz="2800" dirty="0">
              <a:solidFill>
                <a:srgbClr val="D19D1E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B252AB-9241-0BA8-0EA2-D7FDE62DD55C}"/>
              </a:ext>
            </a:extLst>
          </p:cNvPr>
          <p:cNvSpPr txBox="1"/>
          <p:nvPr/>
        </p:nvSpPr>
        <p:spPr>
          <a:xfrm>
            <a:off x="2577212" y="4013726"/>
            <a:ext cx="308065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 interesting thing that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engages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your students in lessons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F2B16B-887D-4B1D-94CD-549E33027878}"/>
              </a:ext>
            </a:extLst>
          </p:cNvPr>
          <p:cNvSpPr txBox="1"/>
          <p:nvPr/>
        </p:nvSpPr>
        <p:spPr>
          <a:xfrm>
            <a:off x="6033730" y="4056584"/>
            <a:ext cx="36093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one thing that </a:t>
            </a:r>
            <a:r>
              <a:rPr lang="en-GB" sz="2800" dirty="0">
                <a:solidFill>
                  <a:srgbClr val="D19D1E"/>
                </a:solidFill>
                <a:latin typeface="Calibri" panose="020F0502020204030204"/>
              </a:rPr>
              <a:t>does not engage</a:t>
            </a: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 your students in maths lessons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35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5113736" y="1505234"/>
            <a:ext cx="4765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Nourd Light" pitchFamily="50" charset="0"/>
              </a:rPr>
              <a:t>Student engagement in maths tasks</a:t>
            </a:r>
            <a:endParaRPr lang="en-US" sz="3600" dirty="0">
              <a:solidFill>
                <a:schemeClr val="bg1"/>
              </a:solidFill>
              <a:latin typeface="Nourd Light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5113736" y="3429000"/>
            <a:ext cx="3291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CRAIG BARTON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@mrbartonmaths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68AEA8A-55E7-43FD-B7EA-0187E4529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3789169" cy="37891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C62A45-A04D-4CA1-AA5B-30F575652D53}"/>
              </a:ext>
            </a:extLst>
          </p:cNvPr>
          <p:cNvSpPr txBox="1"/>
          <p:nvPr/>
        </p:nvSpPr>
        <p:spPr>
          <a:xfrm>
            <a:off x="5113736" y="5229655"/>
            <a:ext cx="3427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tipsforteachers.co.uk</a:t>
            </a:r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7E232AC2-8F61-4B74-8B00-917F5F6156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8" b="94839" l="9732" r="89933">
                        <a14:foregroundMark x1="71477" y1="77294" x2="69463" y2="94839"/>
                        <a14:foregroundMark x1="70302" y1="57569" x2="76174" y2="57683"/>
                        <a14:foregroundMark x1="76174" y1="57683" x2="76846" y2="58486"/>
                        <a14:foregroundMark x1="68624" y1="58830" x2="68624" y2="60436"/>
                        <a14:foregroundMark x1="78188" y1="94037" x2="78523" y2="94839"/>
                        <a14:backgroundMark x1="33389" y1="60665" x2="37416" y2="69266"/>
                        <a14:backgroundMark x1="26846" y1="58257" x2="25839" y2="67890"/>
                        <a14:backgroundMark x1="25839" y1="67890" x2="29698" y2="73280"/>
                        <a14:backgroundMark x1="29698" y1="73280" x2="37248" y2="75000"/>
                        <a14:backgroundMark x1="37248" y1="75000" x2="44631" y2="74083"/>
                        <a14:backgroundMark x1="44631" y1="74083" x2="50168" y2="72248"/>
                        <a14:backgroundMark x1="50168" y1="72248" x2="50168" y2="72248"/>
                        <a14:backgroundMark x1="32047" y1="56766" x2="25168" y2="61239"/>
                        <a14:backgroundMark x1="25168" y1="61239" x2="22483" y2="64794"/>
                        <a14:backgroundMark x1="22483" y1="64794" x2="22651" y2="69839"/>
                        <a14:backgroundMark x1="22651" y1="69839" x2="28523" y2="73050"/>
                        <a14:backgroundMark x1="28523" y1="73050" x2="36913" y2="72362"/>
                        <a14:backgroundMark x1="36913" y1="72362" x2="42114" y2="67087"/>
                        <a14:backgroundMark x1="42114" y1="67087" x2="39094" y2="59862"/>
                        <a14:backgroundMark x1="39094" y1="59862" x2="34060" y2="58142"/>
                        <a14:backgroundMark x1="34060" y1="58142" x2="31879" y2="60092"/>
                        <a14:backgroundMark x1="52517" y1="54817" x2="64430" y2="64679"/>
                        <a14:backgroundMark x1="64430" y1="64679" x2="64430" y2="55849"/>
                        <a14:backgroundMark x1="64430" y1="55849" x2="70470" y2="54128"/>
                        <a14:backgroundMark x1="70470" y1="54128" x2="76678" y2="54243"/>
                        <a14:backgroundMark x1="80177" y1="57305" x2="80872" y2="57913"/>
                        <a14:backgroundMark x1="78276" y1="55641" x2="79330" y2="56564"/>
                        <a14:backgroundMark x1="76678" y1="54243" x2="78186" y2="55563"/>
                        <a14:backgroundMark x1="80872" y1="57913" x2="80872" y2="58142"/>
                        <a14:backgroundMark x1="81208" y1="58372" x2="80705" y2="77982"/>
                        <a14:backgroundMark x1="80537" y1="55390" x2="77181" y2="52294"/>
                        <a14:backgroundMark x1="77181" y1="52294" x2="71477" y2="51606"/>
                        <a14:backgroundMark x1="71477" y1="51606" x2="66443" y2="54014"/>
                        <a14:backgroundMark x1="66443" y1="54014" x2="55705" y2="56078"/>
                        <a14:backgroundMark x1="55705" y1="56078" x2="41611" y2="54702"/>
                        <a14:backgroundMark x1="41611" y1="54702" x2="28859" y2="55734"/>
                        <a14:backgroundMark x1="28859" y1="55734" x2="24497" y2="58257"/>
                        <a14:backgroundMark x1="24497" y1="58257" x2="23322" y2="71330"/>
                        <a14:backgroundMark x1="47819" y1="57683" x2="52013" y2="60206"/>
                        <a14:backgroundMark x1="52013" y1="60206" x2="62248" y2="64564"/>
                        <a14:backgroundMark x1="62248" y1="64564" x2="67114" y2="63647"/>
                        <a14:backgroundMark x1="53356" y1="58716" x2="39094" y2="56537"/>
                        <a14:backgroundMark x1="39094" y1="56537" x2="33725" y2="59289"/>
                        <a14:backgroundMark x1="33725" y1="59289" x2="33054" y2="65711"/>
                        <a14:backgroundMark x1="33054" y1="65711" x2="38087" y2="71789"/>
                        <a14:backgroundMark x1="38087" y1="71789" x2="50000" y2="76032"/>
                        <a14:backgroundMark x1="50000" y1="76032" x2="53691" y2="76147"/>
                        <a14:backgroundMark x1="50000" y1="69037" x2="59732" y2="76261"/>
                        <a14:backgroundMark x1="62584" y1="68693" x2="64597" y2="76147"/>
                        <a14:backgroundMark x1="65940" y1="70413" x2="66275" y2="77179"/>
                        <a14:backgroundMark x1="63758" y1="72248" x2="57383" y2="70986"/>
                        <a14:backgroundMark x1="57383" y1="70986" x2="53859" y2="69151"/>
                        <a14:backgroundMark x1="59060" y1="69381" x2="49832" y2="65940"/>
                        <a14:backgroundMark x1="56544" y1="62959" x2="61074" y2="65367"/>
                        <a14:backgroundMark x1="61074" y1="65367" x2="66107" y2="64908"/>
                        <a14:backgroundMark x1="68121" y1="68922" x2="68121" y2="68922"/>
                        <a14:backgroundMark x1="34899" y1="75917" x2="23826" y2="73853"/>
                        <a14:backgroundMark x1="23826" y1="73853" x2="20302" y2="70757"/>
                        <a14:backgroundMark x1="20302" y1="70757" x2="18960" y2="57339"/>
                        <a14:backgroundMark x1="67617" y1="52752" x2="17450" y2="53555"/>
                        <a14:backgroundMark x1="17450" y1="53555" x2="14262" y2="57798"/>
                        <a14:backgroundMark x1="14262" y1="57798" x2="12584" y2="67546"/>
                        <a14:backgroundMark x1="12584" y1="67546" x2="17617" y2="75229"/>
                        <a14:backgroundMark x1="17617" y1="75229" x2="24664" y2="78096"/>
                        <a14:backgroundMark x1="24664" y1="78096" x2="31040" y2="77752"/>
                        <a14:backgroundMark x1="31040" y1="77752" x2="31879" y2="77752"/>
                        <a14:backgroundMark x1="18456" y1="73394" x2="18960" y2="77752"/>
                        <a14:backgroundMark x1="18960" y1="77752" x2="64430" y2="79014"/>
                        <a14:backgroundMark x1="81376" y1="78899" x2="81376" y2="63991"/>
                        <a14:backgroundMark x1="79866" y1="63188" x2="80872" y2="66858"/>
                        <a14:backgroundMark x1="80872" y1="66858" x2="81544" y2="67317"/>
                        <a14:backgroundMark x1="81544" y1="72248" x2="79698" y2="75803"/>
                        <a14:backgroundMark x1="79698" y1="75803" x2="80872" y2="78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01" t="54856" r="16090" b="2145"/>
          <a:stretch/>
        </p:blipFill>
        <p:spPr>
          <a:xfrm>
            <a:off x="828061" y="3429000"/>
            <a:ext cx="1619718" cy="2659840"/>
          </a:xfrm>
          <a:prstGeom prst="rect">
            <a:avLst/>
          </a:prstGeom>
          <a:ln w="98425">
            <a:noFill/>
          </a:ln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3618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D19D1E"/>
                </a:solidFill>
              </a:rPr>
              <a:t>Task 1:</a:t>
            </a:r>
            <a:br>
              <a:rPr lang="en-US" sz="5400" dirty="0">
                <a:solidFill>
                  <a:srgbClr val="D19D1E"/>
                </a:solidFill>
              </a:rPr>
            </a:br>
            <a:r>
              <a:rPr lang="en-US" sz="5400" b="1" dirty="0">
                <a:solidFill>
                  <a:schemeClr val="bg1"/>
                </a:solidFill>
              </a:rPr>
              <a:t>Fluency practice:</a:t>
            </a:r>
            <a:br>
              <a:rPr lang="en-US" sz="5400" dirty="0">
                <a:solidFill>
                  <a:srgbClr val="D19D1E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Mean from a frequency table</a:t>
            </a: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588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E7FA512-197A-98D1-5E61-DEDCE0737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603" y="442231"/>
            <a:ext cx="8022793" cy="597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777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7422419" y="1123036"/>
            <a:ext cx="45230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would you…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28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2800" baseline="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Ask your students to participate?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28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Promote engagement?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280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28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Check for understanding?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2800" dirty="0">
              <a:solidFill>
                <a:srgbClr val="D19D1E"/>
              </a:solidFill>
              <a:latin typeface="Nourd Light" pitchFamily="50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F78E289-42D1-E35C-2550-E5CCD24A4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67" y="763714"/>
            <a:ext cx="6876243" cy="511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49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D19D1E"/>
                </a:solidFill>
              </a:rPr>
              <a:t>Task 2:</a:t>
            </a:r>
            <a:br>
              <a:rPr lang="en-US" sz="5400" dirty="0">
                <a:solidFill>
                  <a:srgbClr val="D19D1E"/>
                </a:solidFill>
              </a:rPr>
            </a:br>
            <a:r>
              <a:rPr lang="en-US" sz="5400" b="1" dirty="0">
                <a:solidFill>
                  <a:schemeClr val="bg1"/>
                </a:solidFill>
              </a:rPr>
              <a:t>Application practice:</a:t>
            </a:r>
            <a:br>
              <a:rPr lang="en-US" sz="5400" dirty="0">
                <a:solidFill>
                  <a:srgbClr val="D19D1E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Linear inequalities</a:t>
            </a: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319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693FD2C-8231-C5F6-1663-0B0EAE6FB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690563"/>
            <a:ext cx="9744075" cy="547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3893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207</Words>
  <Application>Microsoft Office PowerPoint</Application>
  <PresentationFormat>Widescreen</PresentationFormat>
  <Paragraphs>56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Nourd Light</vt:lpstr>
      <vt:lpstr>Office Theme</vt:lpstr>
      <vt:lpstr>3_Office Theme</vt:lpstr>
      <vt:lpstr>1_Office Theme</vt:lpstr>
      <vt:lpstr>2_Office Theme</vt:lpstr>
      <vt:lpstr>4_Office Theme</vt:lpstr>
      <vt:lpstr>PowerPoint Presentation</vt:lpstr>
      <vt:lpstr>Please get your  mini-whiteboard and pen ready…</vt:lpstr>
      <vt:lpstr>PowerPoint Presentation</vt:lpstr>
      <vt:lpstr>PowerPoint Presentation</vt:lpstr>
      <vt:lpstr>Task 1: Fluency practice: Mean from a frequency table</vt:lpstr>
      <vt:lpstr>PowerPoint Presentation</vt:lpstr>
      <vt:lpstr>PowerPoint Presentation</vt:lpstr>
      <vt:lpstr>Task 2: Application practice: Linear inequalities</vt:lpstr>
      <vt:lpstr>PowerPoint Presentation</vt:lpstr>
      <vt:lpstr>PowerPoint Presentation</vt:lpstr>
      <vt:lpstr>Type 3: Learner-generated examples: Venn Diagram</vt:lpstr>
      <vt:lpstr>PowerPoint Presentation</vt:lpstr>
      <vt:lpstr>PowerPoint Presentation</vt:lpstr>
      <vt:lpstr>PowerPoint Presentation</vt:lpstr>
      <vt:lpstr>Type 4: Purposeful practice: Open-Middle</vt:lpstr>
      <vt:lpstr>PowerPoint Presentation</vt:lpstr>
      <vt:lpstr>PowerPoint Presentation</vt:lpstr>
      <vt:lpstr>Looking at all 4…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Barton</dc:creator>
  <cp:lastModifiedBy>K Wilkinson</cp:lastModifiedBy>
  <cp:revision>182</cp:revision>
  <dcterms:created xsi:type="dcterms:W3CDTF">2022-02-28T13:04:41Z</dcterms:created>
  <dcterms:modified xsi:type="dcterms:W3CDTF">2022-12-06T08:29:58Z</dcterms:modified>
</cp:coreProperties>
</file>