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6" r:id="rId6"/>
    <p:sldId id="257" r:id="rId7"/>
    <p:sldId id="258" r:id="rId8"/>
    <p:sldId id="259" r:id="rId9"/>
    <p:sldId id="260" r:id="rId10"/>
    <p:sldId id="261" r:id="rId11"/>
    <p:sldId id="262" r:id="rId12"/>
    <p:sldId id="263" r:id="rId13"/>
    <p:sldId id="264" r:id="rId14"/>
    <p:sldId id="265" r:id="rId15"/>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7F1"/>
    <a:srgbClr val="8E36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5A6609-8261-4A42-BB07-44AFED5A46B9}" v="5" dt="2020-06-12T09:20:02.6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3" d="100"/>
          <a:sy n="43" d="100"/>
        </p:scale>
        <p:origin x="26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626466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78899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44711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49228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912890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567469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B12AA9-F881-4B8C-9B51-0138AA41DA18}" type="datetimeFigureOut">
              <a:rPr lang="en-GB" smtClean="0"/>
              <a:t>12/06/2020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03607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B12AA9-F881-4B8C-9B51-0138AA41DA18}" type="datetimeFigureOut">
              <a:rPr lang="en-GB" smtClean="0"/>
              <a:t>12/06/2020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467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12AA9-F881-4B8C-9B51-0138AA41DA18}" type="datetimeFigureOut">
              <a:rPr lang="en-GB" smtClean="0"/>
              <a:t>12/06/2020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95537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15036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6766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2EB12AA9-F881-4B8C-9B51-0138AA41DA18}" type="datetimeFigureOut">
              <a:rPr lang="en-GB" smtClean="0"/>
              <a:t>12/06/2020</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0684D2D3-7BE5-4D0B-8CF5-ED28C545A201}" type="slidenum">
              <a:rPr lang="en-GB" smtClean="0"/>
              <a:t>‹#›</a:t>
            </a:fld>
            <a:endParaRPr lang="en-GB"/>
          </a:p>
        </p:txBody>
      </p:sp>
    </p:spTree>
    <p:extLst>
      <p:ext uri="{BB962C8B-B14F-4D97-AF65-F5344CB8AC3E}">
        <p14:creationId xmlns:p14="http://schemas.microsoft.com/office/powerpoint/2010/main" val="2633800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eacherhead.com/2018/06/10/exploring-barak-rosenshines-seminal-principles-of-instruction-why-it-is-the-must-read-for-all-teachers/" TargetMode="External"/><Relationship Id="rId2" Type="http://schemas.openxmlformats.org/officeDocument/2006/relationships/hyperlink" Target="https://www.youtube.com/watch?v=gdTlXWYMlIw" TargetMode="Externa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uPHDJI17sH4" TargetMode="Externa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ft.org/sites/default/files/periodicals/Rosenshine.pdf"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7690" y="222401"/>
            <a:ext cx="5760720" cy="430887"/>
          </a:xfrm>
          <a:prstGeom prst="rect">
            <a:avLst/>
          </a:prstGeom>
          <a:solidFill>
            <a:schemeClr val="accent1">
              <a:lumMod val="60000"/>
              <a:lumOff val="40000"/>
            </a:schemeClr>
          </a:solidFill>
        </p:spPr>
        <p:txBody>
          <a:bodyPr wrap="square" rtlCol="0">
            <a:spAutoFit/>
          </a:bodyPr>
          <a:lstStyle/>
          <a:p>
            <a:pPr algn="ctr"/>
            <a:r>
              <a:rPr lang="en-GB" sz="2200" dirty="0"/>
              <a:t>Eden Teaching and Learning</a:t>
            </a:r>
          </a:p>
        </p:txBody>
      </p:sp>
      <p:sp>
        <p:nvSpPr>
          <p:cNvPr id="7" name="TextBox 6"/>
          <p:cNvSpPr txBox="1"/>
          <p:nvPr/>
        </p:nvSpPr>
        <p:spPr>
          <a:xfrm>
            <a:off x="259080" y="929640"/>
            <a:ext cx="6248400" cy="1200329"/>
          </a:xfrm>
          <a:prstGeom prst="rect">
            <a:avLst/>
          </a:prstGeom>
          <a:solidFill>
            <a:schemeClr val="accent1">
              <a:lumMod val="20000"/>
              <a:lumOff val="80000"/>
            </a:schemeClr>
          </a:solidFill>
        </p:spPr>
        <p:txBody>
          <a:bodyPr wrap="square" rtlCol="0">
            <a:spAutoFit/>
          </a:bodyPr>
          <a:lstStyle/>
          <a:p>
            <a:pPr algn="ctr"/>
            <a:r>
              <a:rPr lang="en-GB" b="1" u="sng" dirty="0"/>
              <a:t>Session 1</a:t>
            </a:r>
            <a:r>
              <a:rPr lang="en-GB" dirty="0"/>
              <a:t>: Introduction and Research</a:t>
            </a:r>
          </a:p>
          <a:p>
            <a:pPr algn="ctr"/>
            <a:endParaRPr lang="en-GB" dirty="0"/>
          </a:p>
          <a:p>
            <a:pPr algn="ctr"/>
            <a:r>
              <a:rPr lang="en-GB" i="1" dirty="0" err="1"/>
              <a:t>Rosenshine’s</a:t>
            </a:r>
            <a:r>
              <a:rPr lang="en-GB" i="1" dirty="0"/>
              <a:t> Principles in Action </a:t>
            </a:r>
            <a:r>
              <a:rPr lang="en-GB" dirty="0"/>
              <a:t>by Tom Sherrington</a:t>
            </a:r>
          </a:p>
          <a:p>
            <a:endParaRPr lang="en-GB" dirty="0"/>
          </a:p>
        </p:txBody>
      </p:sp>
      <p:sp>
        <p:nvSpPr>
          <p:cNvPr id="8" name="TextBox 7"/>
          <p:cNvSpPr txBox="1"/>
          <p:nvPr/>
        </p:nvSpPr>
        <p:spPr>
          <a:xfrm>
            <a:off x="136211" y="2336800"/>
            <a:ext cx="6500334" cy="4708981"/>
          </a:xfrm>
          <a:prstGeom prst="rect">
            <a:avLst/>
          </a:prstGeom>
          <a:noFill/>
          <a:ln>
            <a:solidFill>
              <a:srgbClr val="0070C0"/>
            </a:solidFill>
          </a:ln>
        </p:spPr>
        <p:txBody>
          <a:bodyPr wrap="square" rtlCol="0">
            <a:spAutoFit/>
          </a:bodyPr>
          <a:lstStyle/>
          <a:p>
            <a:pPr algn="ctr"/>
            <a:r>
              <a:rPr lang="en-GB" i="1" dirty="0">
                <a:solidFill>
                  <a:srgbClr val="002060"/>
                </a:solidFill>
              </a:rPr>
              <a:t>‘</a:t>
            </a:r>
            <a:r>
              <a:rPr lang="en-GB" i="1" dirty="0" err="1">
                <a:solidFill>
                  <a:srgbClr val="002060"/>
                </a:solidFill>
              </a:rPr>
              <a:t>Rosenshine</a:t>
            </a:r>
            <a:r>
              <a:rPr lang="en-GB" i="1" dirty="0">
                <a:solidFill>
                  <a:srgbClr val="002060"/>
                </a:solidFill>
              </a:rPr>
              <a:t> provides a highly accessible bridge between research and classroom practice. His principles are short, easy to read, and packed with insights.’ </a:t>
            </a:r>
          </a:p>
          <a:p>
            <a:endParaRPr lang="en-GB" dirty="0"/>
          </a:p>
          <a:p>
            <a:r>
              <a:rPr lang="en-GB" dirty="0"/>
              <a:t>Welcome to the first of a series of five sessions that will be exploring </a:t>
            </a:r>
            <a:r>
              <a:rPr lang="en-GB" i="1" dirty="0" err="1"/>
              <a:t>Rosenshine’s</a:t>
            </a:r>
            <a:r>
              <a:rPr lang="en-GB" i="1" dirty="0"/>
              <a:t> Principles in Action </a:t>
            </a:r>
            <a:r>
              <a:rPr lang="en-GB" dirty="0"/>
              <a:t>by Tom Sherrington. We will be using this reflection booklet alongside Tom’s videos in which he delivers in depth training on the principles and how they can support us all to be more effective teachers in the classroom. </a:t>
            </a:r>
          </a:p>
          <a:p>
            <a:endParaRPr lang="en-GB" dirty="0"/>
          </a:p>
          <a:p>
            <a:r>
              <a:rPr lang="en-GB" dirty="0"/>
              <a:t>Whilst it is recommended to complete each session in one sitting, you can of course stop the video at any relevant point and break the session into smaller parts to fit in with your responsibilities. </a:t>
            </a:r>
          </a:p>
          <a:p>
            <a:endParaRPr lang="en-GB" dirty="0"/>
          </a:p>
          <a:p>
            <a:r>
              <a:rPr lang="en-GB" dirty="0"/>
              <a:t>Simply follow the instructions in this booklet that will provide you with relevant links, tasks and reflection points. </a:t>
            </a:r>
          </a:p>
          <a:p>
            <a:r>
              <a:rPr lang="en-GB" sz="1200" dirty="0"/>
              <a:t> </a:t>
            </a:r>
          </a:p>
        </p:txBody>
      </p:sp>
      <p:sp>
        <p:nvSpPr>
          <p:cNvPr id="9" name="TextBox 8"/>
          <p:cNvSpPr txBox="1"/>
          <p:nvPr/>
        </p:nvSpPr>
        <p:spPr>
          <a:xfrm>
            <a:off x="1483360" y="7726600"/>
            <a:ext cx="5214145" cy="3416320"/>
          </a:xfrm>
          <a:prstGeom prst="rect">
            <a:avLst/>
          </a:prstGeom>
          <a:noFill/>
          <a:ln>
            <a:solidFill>
              <a:srgbClr val="FF0000"/>
            </a:solidFill>
          </a:ln>
        </p:spPr>
        <p:txBody>
          <a:bodyPr wrap="square" rtlCol="0">
            <a:spAutoFit/>
          </a:bodyPr>
          <a:lstStyle/>
          <a:p>
            <a:r>
              <a:rPr lang="en-GB" b="1" u="sng" dirty="0"/>
              <a:t>Activity 1 </a:t>
            </a:r>
            <a:r>
              <a:rPr lang="en-GB" dirty="0"/>
              <a:t>(5 minutes)</a:t>
            </a:r>
          </a:p>
          <a:p>
            <a:endParaRPr lang="en-GB" dirty="0"/>
          </a:p>
          <a:p>
            <a:r>
              <a:rPr lang="en-GB" dirty="0"/>
              <a:t>Watch the following short video in which Tom Sherrington gives a brief outline of the video series to follow: </a:t>
            </a:r>
          </a:p>
          <a:p>
            <a:r>
              <a:rPr lang="en-GB" dirty="0">
                <a:hlinkClick r:id="rId2"/>
              </a:rPr>
              <a:t>Introduction to </a:t>
            </a:r>
            <a:r>
              <a:rPr lang="en-GB" dirty="0" err="1">
                <a:hlinkClick r:id="rId2"/>
              </a:rPr>
              <a:t>Rosenshine</a:t>
            </a:r>
            <a:r>
              <a:rPr lang="en-GB" dirty="0">
                <a:hlinkClick r:id="rId2"/>
              </a:rPr>
              <a:t> Masterclasses</a:t>
            </a:r>
            <a:endParaRPr lang="en-GB" dirty="0"/>
          </a:p>
          <a:p>
            <a:endParaRPr lang="en-GB" dirty="0"/>
          </a:p>
          <a:p>
            <a:r>
              <a:rPr lang="en-GB" dirty="0"/>
              <a:t>Tom references his blog in this video which can also be found here: </a:t>
            </a:r>
          </a:p>
          <a:p>
            <a:r>
              <a:rPr lang="en-GB" dirty="0">
                <a:hlinkClick r:id="rId3"/>
              </a:rPr>
              <a:t>https://teacherhead.com/2018/06/10/exploring-barak-rosenshines-seminal-principles-of-instruction-why-it-is-the-must-read-for-all-teachers/</a:t>
            </a:r>
            <a:endParaRPr lang="en-GB" dirty="0"/>
          </a:p>
        </p:txBody>
      </p:sp>
      <p:pic>
        <p:nvPicPr>
          <p:cNvPr id="11" name="Picture 10"/>
          <p:cNvPicPr>
            <a:picLocks noChangeAspect="1"/>
          </p:cNvPicPr>
          <p:nvPr/>
        </p:nvPicPr>
        <p:blipFill rotWithShape="1">
          <a:blip r:embed="rId4"/>
          <a:srcRect l="54667" t="41259" r="24333" b="27038"/>
          <a:stretch/>
        </p:blipFill>
        <p:spPr>
          <a:xfrm>
            <a:off x="136211" y="7911205"/>
            <a:ext cx="1203960" cy="1022411"/>
          </a:xfrm>
          <a:prstGeom prst="rect">
            <a:avLst/>
          </a:prstGeom>
        </p:spPr>
      </p:pic>
      <p:pic>
        <p:nvPicPr>
          <p:cNvPr id="12" name="Picture 11"/>
          <p:cNvPicPr>
            <a:picLocks noChangeAspect="1"/>
          </p:cNvPicPr>
          <p:nvPr/>
        </p:nvPicPr>
        <p:blipFill rotWithShape="1">
          <a:blip r:embed="rId5"/>
          <a:srcRect l="54667" t="39333" r="23916" b="22593"/>
          <a:stretch/>
        </p:blipFill>
        <p:spPr>
          <a:xfrm>
            <a:off x="88188" y="9842915"/>
            <a:ext cx="1300005" cy="130000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14899847-BF76-4370-8A67-D87CD54E2A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1759170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917147"/>
            <a:ext cx="6492240" cy="2031325"/>
          </a:xfrm>
          <a:prstGeom prst="rect">
            <a:avLst/>
          </a:prstGeom>
          <a:solidFill>
            <a:schemeClr val="accent1">
              <a:lumMod val="20000"/>
              <a:lumOff val="80000"/>
            </a:schemeClr>
          </a:solidFill>
        </p:spPr>
        <p:txBody>
          <a:bodyPr wrap="square" rtlCol="0">
            <a:spAutoFit/>
          </a:bodyPr>
          <a:lstStyle/>
          <a:p>
            <a:r>
              <a:rPr lang="en-GB" b="1" u="sng" dirty="0"/>
              <a:t>Five Key Strategies</a:t>
            </a:r>
          </a:p>
          <a:p>
            <a:endParaRPr lang="en-GB" dirty="0"/>
          </a:p>
          <a:p>
            <a:r>
              <a:rPr lang="en-GB" dirty="0"/>
              <a:t>Resume the video and watch it now until the end. </a:t>
            </a:r>
          </a:p>
          <a:p>
            <a:endParaRPr lang="en-GB" dirty="0"/>
          </a:p>
          <a:p>
            <a:r>
              <a:rPr lang="en-GB" dirty="0"/>
              <a:t>In this final section, Tom introduces us to </a:t>
            </a:r>
            <a:r>
              <a:rPr lang="en-GB" dirty="0" err="1"/>
              <a:t>Wiliam’s</a:t>
            </a:r>
            <a:r>
              <a:rPr lang="en-GB" dirty="0"/>
              <a:t> Five Key Strategies and discusses the need for immediate feedback and utilising students to check their own and others’ knowledge. </a:t>
            </a:r>
          </a:p>
        </p:txBody>
      </p:sp>
      <p:pic>
        <p:nvPicPr>
          <p:cNvPr id="3" name="Content Placeholder 4">
            <a:extLst>
              <a:ext uri="{FF2B5EF4-FFF2-40B4-BE49-F238E27FC236}">
                <a16:creationId xmlns:a16="http://schemas.microsoft.com/office/drawing/2014/main" id="{17A9E7BF-852A-F94A-A785-5801B4BE3184}"/>
              </a:ext>
            </a:extLst>
          </p:cNvPr>
          <p:cNvPicPr>
            <a:picLocks noChangeAspect="1"/>
          </p:cNvPicPr>
          <p:nvPr/>
        </p:nvPicPr>
        <p:blipFill>
          <a:blip r:embed="rId2"/>
          <a:stretch>
            <a:fillRect/>
          </a:stretch>
        </p:blipFill>
        <p:spPr>
          <a:xfrm>
            <a:off x="502148" y="3146524"/>
            <a:ext cx="6096772" cy="3590321"/>
          </a:xfrm>
          <a:prstGeom prst="rect">
            <a:avLst/>
          </a:prstGeom>
        </p:spPr>
      </p:pic>
      <p:sp>
        <p:nvSpPr>
          <p:cNvPr id="4" name="Shape 432">
            <a:extLst>
              <a:ext uri="{FF2B5EF4-FFF2-40B4-BE49-F238E27FC236}">
                <a16:creationId xmlns:a16="http://schemas.microsoft.com/office/drawing/2014/main" id="{9E947147-9AC5-4943-86D4-0BC4395DADA3}"/>
              </a:ext>
            </a:extLst>
          </p:cNvPr>
          <p:cNvSpPr txBox="1"/>
          <p:nvPr/>
        </p:nvSpPr>
        <p:spPr>
          <a:xfrm>
            <a:off x="3295726" y="6853957"/>
            <a:ext cx="3318434" cy="288752"/>
          </a:xfrm>
          <a:prstGeom prst="rect">
            <a:avLst/>
          </a:prstGeom>
          <a:noFill/>
          <a:ln>
            <a:noFill/>
          </a:ln>
        </p:spPr>
        <p:txBody>
          <a:bodyPr spcFirstLastPara="1" wrap="square" lIns="91425" tIns="45700" rIns="91425" bIns="45700" anchor="t"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Trebuchet MS"/>
                <a:cs typeface="Trebuchet MS"/>
                <a:sym typeface="Trebuchet MS"/>
              </a:rPr>
              <a:t>(</a:t>
            </a:r>
            <a:r>
              <a:rPr kumimoji="0" lang="en-US" sz="1800" b="0" i="0" u="none" strike="noStrike" kern="1200" cap="none" spc="0" normalizeH="0" baseline="0" noProof="0" dirty="0" err="1">
                <a:ln>
                  <a:noFill/>
                </a:ln>
                <a:solidFill>
                  <a:prstClr val="black"/>
                </a:solidFill>
                <a:effectLst/>
                <a:uLnTx/>
                <a:uFillTx/>
                <a:latin typeface="Trebuchet MS"/>
                <a:ea typeface="Trebuchet MS"/>
                <a:cs typeface="Trebuchet MS"/>
                <a:sym typeface="Trebuchet MS"/>
              </a:rPr>
              <a:t>Wiliam</a:t>
            </a:r>
            <a:r>
              <a:rPr kumimoji="0" lang="en-US" sz="1800" b="0" i="0" u="none" strike="noStrike" kern="1200" cap="none" spc="0" normalizeH="0" baseline="0" noProof="0" dirty="0">
                <a:ln>
                  <a:noFill/>
                </a:ln>
                <a:solidFill>
                  <a:prstClr val="black"/>
                </a:solidFill>
                <a:effectLst/>
                <a:uLnTx/>
                <a:uFillTx/>
                <a:latin typeface="Trebuchet MS"/>
                <a:ea typeface="Trebuchet MS"/>
                <a:cs typeface="Trebuchet MS"/>
                <a:sym typeface="Trebuchet MS"/>
              </a:rPr>
              <a:t> &amp; Thompson, 2007)</a:t>
            </a:r>
            <a:endParaRPr kumimoji="0" sz="1800" b="0" i="0" u="none" strike="noStrike" kern="1200" cap="none" spc="0" normalizeH="0" baseline="0" noProof="0" dirty="0">
              <a:ln>
                <a:noFill/>
              </a:ln>
              <a:solidFill>
                <a:prstClr val="black"/>
              </a:solidFill>
              <a:effectLst/>
              <a:uLnTx/>
              <a:uFillTx/>
              <a:latin typeface="Trebuchet MS"/>
              <a:ea typeface="Trebuchet MS"/>
              <a:cs typeface="Trebuchet MS"/>
              <a:sym typeface="Trebuchet MS"/>
            </a:endParaRPr>
          </a:p>
        </p:txBody>
      </p:sp>
      <p:sp>
        <p:nvSpPr>
          <p:cNvPr id="5" name="TextBox 4"/>
          <p:cNvSpPr txBox="1"/>
          <p:nvPr/>
        </p:nvSpPr>
        <p:spPr>
          <a:xfrm>
            <a:off x="121920" y="7467600"/>
            <a:ext cx="6492240" cy="4524315"/>
          </a:xfrm>
          <a:prstGeom prst="rect">
            <a:avLst/>
          </a:prstGeom>
          <a:noFill/>
          <a:ln>
            <a:solidFill>
              <a:schemeClr val="tx1"/>
            </a:solidFill>
          </a:ln>
        </p:spPr>
        <p:txBody>
          <a:bodyPr wrap="square" rtlCol="0">
            <a:spAutoFit/>
          </a:bodyPr>
          <a:lstStyle/>
          <a:p>
            <a:r>
              <a:rPr lang="en-GB" b="1" u="sng" dirty="0"/>
              <a:t>Notes on Five Key Strategies</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7" name="Picture 6"/>
          <p:cNvPicPr>
            <a:picLocks noChangeAspect="1"/>
          </p:cNvPicPr>
          <p:nvPr/>
        </p:nvPicPr>
        <p:blipFill rotWithShape="1">
          <a:blip r:embed="rId3"/>
          <a:srcRect l="54667" t="41259" r="24333" b="27038"/>
          <a:stretch/>
        </p:blipFill>
        <p:spPr>
          <a:xfrm>
            <a:off x="445088" y="164223"/>
            <a:ext cx="624840" cy="530619"/>
          </a:xfrm>
          <a:prstGeom prst="rect">
            <a:avLst/>
          </a:prstGeom>
        </p:spPr>
      </p:pic>
      <p:pic>
        <p:nvPicPr>
          <p:cNvPr id="8" name="Picture 7"/>
          <p:cNvPicPr>
            <a:picLocks noChangeAspect="1"/>
          </p:cNvPicPr>
          <p:nvPr/>
        </p:nvPicPr>
        <p:blipFill rotWithShape="1">
          <a:blip r:embed="rId4"/>
          <a:srcRect l="56000" t="39631" r="24917" b="23036"/>
          <a:stretch/>
        </p:blipFill>
        <p:spPr>
          <a:xfrm>
            <a:off x="5938193" y="7583457"/>
            <a:ext cx="527076" cy="580014"/>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8D921F1B-4E9C-4DC4-BA62-A73D793003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25900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 y="289560"/>
            <a:ext cx="6492240" cy="10895290"/>
          </a:xfrm>
          <a:prstGeom prst="rect">
            <a:avLst/>
          </a:prstGeom>
          <a:noFill/>
          <a:ln>
            <a:solidFill>
              <a:srgbClr val="FF0000"/>
            </a:solidFill>
          </a:ln>
        </p:spPr>
        <p:txBody>
          <a:bodyPr wrap="square" rtlCol="0">
            <a:spAutoFit/>
          </a:bodyPr>
          <a:lstStyle/>
          <a:p>
            <a:r>
              <a:rPr lang="en-GB" b="1" u="sng" dirty="0"/>
              <a:t>Final Reflections</a:t>
            </a:r>
          </a:p>
          <a:p>
            <a:endParaRPr lang="en-GB" dirty="0"/>
          </a:p>
          <a:p>
            <a:r>
              <a:rPr lang="en-GB" b="1" u="sng" dirty="0"/>
              <a:t>Activity 6</a:t>
            </a:r>
            <a:r>
              <a:rPr lang="en-GB" dirty="0"/>
              <a:t>: 20-30 minutes</a:t>
            </a:r>
          </a:p>
          <a:p>
            <a:endParaRPr lang="en-GB" dirty="0"/>
          </a:p>
          <a:p>
            <a:r>
              <a:rPr lang="en-GB" dirty="0"/>
              <a:t>Take some time to reflect on the video and your learning and make some notes on the following prompts:</a:t>
            </a:r>
          </a:p>
          <a:p>
            <a:endParaRPr lang="en-GB" dirty="0"/>
          </a:p>
          <a:p>
            <a:r>
              <a:rPr lang="en-GB" dirty="0">
                <a:solidFill>
                  <a:srgbClr val="002060"/>
                </a:solidFill>
              </a:rPr>
              <a:t>Key takeaways from the session are…</a:t>
            </a:r>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endParaRPr lang="en-GB" dirty="0"/>
          </a:p>
          <a:p>
            <a:endParaRPr lang="en-GB" dirty="0"/>
          </a:p>
          <a:p>
            <a:endParaRPr lang="en-GB" dirty="0"/>
          </a:p>
          <a:p>
            <a:r>
              <a:rPr lang="en-GB" dirty="0">
                <a:solidFill>
                  <a:srgbClr val="002060"/>
                </a:solidFill>
              </a:rPr>
              <a:t>The key points of learning that I will look to address in my classroom practice are…</a:t>
            </a:r>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endParaRPr lang="en-GB" dirty="0"/>
          </a:p>
          <a:p>
            <a:endParaRPr lang="en-GB" dirty="0"/>
          </a:p>
          <a:p>
            <a:endParaRPr lang="en-GB" dirty="0"/>
          </a:p>
          <a:p>
            <a:r>
              <a:rPr lang="en-GB" dirty="0">
                <a:solidFill>
                  <a:srgbClr val="002060"/>
                </a:solidFill>
              </a:rPr>
              <a:t>I would still like to know more about or need some additional support with…</a:t>
            </a:r>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p:txBody>
      </p:sp>
      <p:pic>
        <p:nvPicPr>
          <p:cNvPr id="4" name="Picture 3"/>
          <p:cNvPicPr>
            <a:picLocks noChangeAspect="1"/>
          </p:cNvPicPr>
          <p:nvPr/>
        </p:nvPicPr>
        <p:blipFill rotWithShape="1">
          <a:blip r:embed="rId2"/>
          <a:srcRect l="56000" t="39631" r="24917" b="23036"/>
          <a:stretch/>
        </p:blipFill>
        <p:spPr>
          <a:xfrm>
            <a:off x="5507015" y="366262"/>
            <a:ext cx="527076" cy="580014"/>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C2FA2DA8-2CE8-4137-A774-65F9B61876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3569618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11807"/>
            <a:ext cx="6500334" cy="3139321"/>
          </a:xfrm>
          <a:prstGeom prst="rect">
            <a:avLst/>
          </a:prstGeom>
          <a:solidFill>
            <a:schemeClr val="accent1">
              <a:lumMod val="20000"/>
              <a:lumOff val="80000"/>
            </a:schemeClr>
          </a:solidFill>
        </p:spPr>
        <p:txBody>
          <a:bodyPr wrap="square" rtlCol="0">
            <a:spAutoFit/>
          </a:bodyPr>
          <a:lstStyle/>
          <a:p>
            <a:r>
              <a:rPr lang="en-GB" dirty="0"/>
              <a:t>We are now going to move into the main part of the session in which we will use Tom’s first video as the basis of our training. You will need to pause the video at different points to complete tasks in this booklet and so may find it easier to print the booklet or use a split screen on your computer. </a:t>
            </a:r>
          </a:p>
          <a:p>
            <a:endParaRPr lang="en-GB" dirty="0"/>
          </a:p>
          <a:p>
            <a:r>
              <a:rPr lang="en-GB" dirty="0"/>
              <a:t>Locate the video here and press play:</a:t>
            </a:r>
          </a:p>
          <a:p>
            <a:r>
              <a:rPr lang="en-GB" dirty="0" err="1">
                <a:hlinkClick r:id="rId2"/>
              </a:rPr>
              <a:t>Rosenshine</a:t>
            </a:r>
            <a:r>
              <a:rPr lang="en-GB" dirty="0">
                <a:hlinkClick r:id="rId2"/>
              </a:rPr>
              <a:t> Masterclass I- Introduction and Research</a:t>
            </a:r>
            <a:endParaRPr lang="en-GB" dirty="0"/>
          </a:p>
          <a:p>
            <a:endParaRPr lang="en-GB" dirty="0"/>
          </a:p>
          <a:p>
            <a:r>
              <a:rPr lang="en-GB" dirty="0"/>
              <a:t>Pause the video at 4.55 and complete the following activity. </a:t>
            </a:r>
          </a:p>
          <a:p>
            <a:endParaRPr lang="en-GB" dirty="0"/>
          </a:p>
        </p:txBody>
      </p:sp>
      <p:pic>
        <p:nvPicPr>
          <p:cNvPr id="3" name="Picture 2"/>
          <p:cNvPicPr>
            <a:picLocks noChangeAspect="1"/>
          </p:cNvPicPr>
          <p:nvPr/>
        </p:nvPicPr>
        <p:blipFill rotWithShape="1">
          <a:blip r:embed="rId3"/>
          <a:srcRect l="54667" t="41259" r="24333" b="27038"/>
          <a:stretch/>
        </p:blipFill>
        <p:spPr>
          <a:xfrm>
            <a:off x="182880" y="1"/>
            <a:ext cx="838200" cy="711806"/>
          </a:xfrm>
          <a:prstGeom prst="rect">
            <a:avLst/>
          </a:prstGeom>
        </p:spPr>
      </p:pic>
      <p:sp>
        <p:nvSpPr>
          <p:cNvPr id="4" name="Rectangle 3"/>
          <p:cNvSpPr/>
          <p:nvPr/>
        </p:nvSpPr>
        <p:spPr>
          <a:xfrm>
            <a:off x="182880" y="3961209"/>
            <a:ext cx="6500334" cy="8063746"/>
          </a:xfrm>
          <a:prstGeom prst="rect">
            <a:avLst/>
          </a:prstGeom>
          <a:ln>
            <a:solidFill>
              <a:srgbClr val="FF0000"/>
            </a:solidFill>
          </a:ln>
        </p:spPr>
        <p:txBody>
          <a:bodyPr wrap="square">
            <a:spAutoFit/>
          </a:bodyPr>
          <a:lstStyle/>
          <a:p>
            <a:r>
              <a:rPr lang="en-GB" sz="1600" b="1" u="sng" dirty="0"/>
              <a:t>Self Awareness</a:t>
            </a:r>
          </a:p>
          <a:p>
            <a:endParaRPr lang="en-GB" sz="1600" b="1" u="sng" dirty="0"/>
          </a:p>
          <a:p>
            <a:r>
              <a:rPr lang="en-GB" sz="1600" dirty="0"/>
              <a:t>In this section of the video, Tom explores the idea of teachers being self aware and looks at the difference between teachers who know their strengths and weaknesses and those that do not. </a:t>
            </a:r>
          </a:p>
          <a:p>
            <a:endParaRPr lang="en-GB" sz="1600" dirty="0"/>
          </a:p>
          <a:p>
            <a:r>
              <a:rPr lang="en-GB" sz="1600" b="1" u="sng" dirty="0"/>
              <a:t>Activity 2</a:t>
            </a:r>
            <a:r>
              <a:rPr lang="en-GB" sz="1600" dirty="0"/>
              <a:t>: 10 minutes</a:t>
            </a:r>
          </a:p>
          <a:p>
            <a:endParaRPr lang="en-GB" sz="1600" dirty="0"/>
          </a:p>
          <a:p>
            <a:r>
              <a:rPr lang="en-GB" sz="1600" dirty="0"/>
              <a:t>How self-aware do you think you are? Are you aware of your strengths and areas of improvement? What are they? Write some brief details below. You may want to consider your drop-in feedback.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346946" y="6812875"/>
            <a:ext cx="6172201" cy="5078313"/>
          </a:xfrm>
          <a:prstGeom prst="rect">
            <a:avLst/>
          </a:prstGeom>
          <a:noFill/>
          <a:ln>
            <a:solidFill>
              <a:schemeClr val="tx1"/>
            </a:solidFill>
          </a:ln>
        </p:spPr>
        <p:txBody>
          <a:bodyPr wrap="square" rtlCol="0">
            <a:spAutoFit/>
          </a:bodyPr>
          <a:lstStyle/>
          <a:p>
            <a:r>
              <a:rPr lang="en-GB" dirty="0"/>
              <a:t> </a:t>
            </a:r>
            <a:r>
              <a:rPr lang="en-GB" b="1" u="sng" dirty="0"/>
              <a:t>Activity 2 Notes</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6" name="Picture 5"/>
          <p:cNvPicPr>
            <a:picLocks noChangeAspect="1"/>
          </p:cNvPicPr>
          <p:nvPr/>
        </p:nvPicPr>
        <p:blipFill rotWithShape="1">
          <a:blip r:embed="rId4"/>
          <a:srcRect l="56000" t="39631" r="24917" b="23036"/>
          <a:stretch/>
        </p:blipFill>
        <p:spPr>
          <a:xfrm>
            <a:off x="5370788" y="6970072"/>
            <a:ext cx="929640" cy="1023010"/>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3F45A24A-9A82-4B78-891D-5706114B03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3364960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7824" y="807720"/>
            <a:ext cx="6347279" cy="3416320"/>
          </a:xfrm>
          <a:prstGeom prst="rect">
            <a:avLst/>
          </a:prstGeom>
          <a:noFill/>
          <a:ln>
            <a:solidFill>
              <a:srgbClr val="FF0000"/>
            </a:solidFill>
          </a:ln>
        </p:spPr>
        <p:txBody>
          <a:bodyPr wrap="square" rtlCol="0">
            <a:spAutoFit/>
          </a:bodyPr>
          <a:lstStyle/>
          <a:p>
            <a:r>
              <a:rPr lang="en-GB" b="1" u="sng" dirty="0"/>
              <a:t>Theory of Action</a:t>
            </a:r>
          </a:p>
          <a:p>
            <a:endParaRPr lang="en-GB" b="1" u="sng" dirty="0"/>
          </a:p>
          <a:p>
            <a:r>
              <a:rPr lang="en-GB" dirty="0"/>
              <a:t>Resume the video and watch until 8.12. </a:t>
            </a:r>
          </a:p>
          <a:p>
            <a:endParaRPr lang="en-GB" dirty="0"/>
          </a:p>
          <a:p>
            <a:r>
              <a:rPr lang="en-GB" b="1" u="sng" dirty="0"/>
              <a:t>Activity 3</a:t>
            </a:r>
            <a:r>
              <a:rPr lang="en-GB" dirty="0"/>
              <a:t>: 15 minutes</a:t>
            </a:r>
          </a:p>
          <a:p>
            <a:r>
              <a:rPr lang="en-GB" dirty="0"/>
              <a:t>What are your key points of learning from this? Consider the following questions: </a:t>
            </a:r>
          </a:p>
          <a:p>
            <a:pPr marL="285750" indent="-285750">
              <a:buFont typeface="Arial" panose="020B0604020202020204" pitchFamily="34" charset="0"/>
              <a:buChar char="•"/>
            </a:pPr>
            <a:r>
              <a:rPr lang="en-GB" dirty="0"/>
              <a:t>How do we know the things we are doing in lessons lead to learning? </a:t>
            </a:r>
          </a:p>
          <a:p>
            <a:pPr marL="285750" indent="-285750">
              <a:buFont typeface="Arial" panose="020B0604020202020204" pitchFamily="34" charset="0"/>
              <a:buChar char="•"/>
            </a:pPr>
            <a:r>
              <a:rPr lang="en-GB" dirty="0"/>
              <a:t>To what extent do your lessons allow for cognitive processing?</a:t>
            </a:r>
          </a:p>
          <a:p>
            <a:pPr marL="285750" indent="-285750">
              <a:buFont typeface="Arial" panose="020B0604020202020204" pitchFamily="34" charset="0"/>
              <a:buChar char="•"/>
            </a:pPr>
            <a:r>
              <a:rPr lang="en-GB" dirty="0"/>
              <a:t>What tasks do you currently use that require low amounts of cognitive processing? How could you adapt these?  </a:t>
            </a:r>
          </a:p>
        </p:txBody>
      </p:sp>
      <p:pic>
        <p:nvPicPr>
          <p:cNvPr id="7" name="Picture 6"/>
          <p:cNvPicPr>
            <a:picLocks noChangeAspect="1"/>
          </p:cNvPicPr>
          <p:nvPr/>
        </p:nvPicPr>
        <p:blipFill rotWithShape="1">
          <a:blip r:embed="rId2"/>
          <a:srcRect l="54667" t="41259" r="24333" b="27038"/>
          <a:stretch/>
        </p:blipFill>
        <p:spPr>
          <a:xfrm>
            <a:off x="182880" y="1"/>
            <a:ext cx="838200" cy="711806"/>
          </a:xfrm>
          <a:prstGeom prst="rect">
            <a:avLst/>
          </a:prstGeom>
        </p:spPr>
      </p:pic>
      <p:sp>
        <p:nvSpPr>
          <p:cNvPr id="8" name="TextBox 7"/>
          <p:cNvSpPr txBox="1"/>
          <p:nvPr/>
        </p:nvSpPr>
        <p:spPr>
          <a:xfrm>
            <a:off x="106680" y="4375491"/>
            <a:ext cx="6644640" cy="7571303"/>
          </a:xfrm>
          <a:prstGeom prst="rect">
            <a:avLst/>
          </a:prstGeom>
          <a:noFill/>
          <a:ln>
            <a:solidFill>
              <a:schemeClr val="tx1"/>
            </a:solidFill>
          </a:ln>
        </p:spPr>
        <p:txBody>
          <a:bodyPr wrap="square" rtlCol="0">
            <a:spAutoFit/>
          </a:bodyPr>
          <a:lstStyle/>
          <a:p>
            <a:r>
              <a:rPr lang="en-GB" b="1" u="sng" dirty="0"/>
              <a:t>Activity 3 Notes</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9" name="Picture 8"/>
          <p:cNvPicPr>
            <a:picLocks noChangeAspect="1"/>
          </p:cNvPicPr>
          <p:nvPr/>
        </p:nvPicPr>
        <p:blipFill rotWithShape="1">
          <a:blip r:embed="rId3"/>
          <a:srcRect l="56000" t="39631" r="24917" b="23036"/>
          <a:stretch/>
        </p:blipFill>
        <p:spPr>
          <a:xfrm>
            <a:off x="5752149" y="4546912"/>
            <a:ext cx="929640" cy="1023010"/>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9C48B755-143F-4171-B561-DFF9B5CE9A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2379550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2500" y="727044"/>
            <a:ext cx="6457859" cy="1477328"/>
          </a:xfrm>
          <a:prstGeom prst="rect">
            <a:avLst/>
          </a:prstGeom>
          <a:solidFill>
            <a:schemeClr val="accent1">
              <a:lumMod val="20000"/>
              <a:lumOff val="80000"/>
            </a:schemeClr>
          </a:solidFill>
        </p:spPr>
        <p:txBody>
          <a:bodyPr wrap="square" rtlCol="0">
            <a:spAutoFit/>
          </a:bodyPr>
          <a:lstStyle/>
          <a:p>
            <a:r>
              <a:rPr lang="en-GB" i="1" dirty="0"/>
              <a:t>Principles of Instruction: Research based strategies that all teachers should know </a:t>
            </a:r>
            <a:r>
              <a:rPr lang="en-GB" dirty="0"/>
              <a:t>by Barack </a:t>
            </a:r>
            <a:r>
              <a:rPr lang="en-GB" dirty="0" err="1"/>
              <a:t>Rosenshine</a:t>
            </a:r>
            <a:r>
              <a:rPr lang="en-GB" dirty="0"/>
              <a:t>. </a:t>
            </a:r>
          </a:p>
          <a:p>
            <a:endParaRPr lang="en-GB" dirty="0"/>
          </a:p>
          <a:p>
            <a:r>
              <a:rPr lang="en-GB" dirty="0"/>
              <a:t>Resume the video and stop it again at 8.50. Tom emphasises the importance of everyone reading the principles in full. </a:t>
            </a:r>
          </a:p>
        </p:txBody>
      </p:sp>
      <p:sp>
        <p:nvSpPr>
          <p:cNvPr id="5" name="TextBox 4"/>
          <p:cNvSpPr txBox="1"/>
          <p:nvPr/>
        </p:nvSpPr>
        <p:spPr>
          <a:xfrm>
            <a:off x="1463040" y="2888576"/>
            <a:ext cx="5227319" cy="3970318"/>
          </a:xfrm>
          <a:prstGeom prst="rect">
            <a:avLst/>
          </a:prstGeom>
          <a:noFill/>
          <a:ln>
            <a:solidFill>
              <a:srgbClr val="FF0000"/>
            </a:solidFill>
          </a:ln>
        </p:spPr>
        <p:txBody>
          <a:bodyPr wrap="square" rtlCol="0">
            <a:spAutoFit/>
          </a:bodyPr>
          <a:lstStyle/>
          <a:p>
            <a:r>
              <a:rPr lang="en-GB" b="1" u="sng" dirty="0"/>
              <a:t>Activity 4: </a:t>
            </a:r>
            <a:r>
              <a:rPr lang="en-GB" dirty="0"/>
              <a:t>45 minutes- 1 hour</a:t>
            </a:r>
          </a:p>
          <a:p>
            <a:endParaRPr lang="en-GB" dirty="0"/>
          </a:p>
          <a:p>
            <a:r>
              <a:rPr lang="en-GB" dirty="0"/>
              <a:t>Go to the following link and read through </a:t>
            </a:r>
            <a:r>
              <a:rPr lang="en-GB" dirty="0" err="1"/>
              <a:t>Rosenshine’s</a:t>
            </a:r>
            <a:r>
              <a:rPr lang="en-GB" dirty="0"/>
              <a:t> piece on the principles. This reading is essential for underpinning the different things Tom will talk about in his videos. </a:t>
            </a:r>
          </a:p>
          <a:p>
            <a:endParaRPr lang="en-GB" dirty="0"/>
          </a:p>
          <a:p>
            <a:r>
              <a:rPr lang="en-GB" dirty="0" err="1">
                <a:hlinkClick r:id="rId2"/>
              </a:rPr>
              <a:t>Rosenshine's</a:t>
            </a:r>
            <a:r>
              <a:rPr lang="en-GB" dirty="0">
                <a:hlinkClick r:id="rId2"/>
              </a:rPr>
              <a:t> Principles of Instruction</a:t>
            </a:r>
            <a:endParaRPr lang="en-GB" dirty="0"/>
          </a:p>
          <a:p>
            <a:endParaRPr lang="en-GB" dirty="0"/>
          </a:p>
          <a:p>
            <a:r>
              <a:rPr lang="en-GB" dirty="0"/>
              <a:t>Try making notes on this using the Cornell note-taking system. This is a really effective way to make notes and can also be used in the classroom when challenging students to deal with large pieces of information and organise their thinking. </a:t>
            </a:r>
          </a:p>
        </p:txBody>
      </p:sp>
      <p:pic>
        <p:nvPicPr>
          <p:cNvPr id="8" name="Picture 7"/>
          <p:cNvPicPr>
            <a:picLocks noChangeAspect="1"/>
          </p:cNvPicPr>
          <p:nvPr/>
        </p:nvPicPr>
        <p:blipFill rotWithShape="1">
          <a:blip r:embed="rId3"/>
          <a:srcRect l="54667" t="41259" r="24333" b="27038"/>
          <a:stretch/>
        </p:blipFill>
        <p:spPr>
          <a:xfrm>
            <a:off x="182880" y="1"/>
            <a:ext cx="838200" cy="711806"/>
          </a:xfrm>
          <a:prstGeom prst="rect">
            <a:avLst/>
          </a:prstGeom>
        </p:spPr>
      </p:pic>
      <p:pic>
        <p:nvPicPr>
          <p:cNvPr id="9" name="Picture 8"/>
          <p:cNvPicPr>
            <a:picLocks noChangeAspect="1"/>
          </p:cNvPicPr>
          <p:nvPr/>
        </p:nvPicPr>
        <p:blipFill rotWithShape="1">
          <a:blip r:embed="rId4"/>
          <a:srcRect l="56000" t="39631" r="24917" b="23036"/>
          <a:stretch/>
        </p:blipFill>
        <p:spPr>
          <a:xfrm>
            <a:off x="262031" y="5835884"/>
            <a:ext cx="929640" cy="1023010"/>
          </a:xfrm>
          <a:prstGeom prst="rect">
            <a:avLst/>
          </a:prstGeom>
        </p:spPr>
      </p:pic>
      <p:pic>
        <p:nvPicPr>
          <p:cNvPr id="10" name="Picture 9"/>
          <p:cNvPicPr>
            <a:picLocks noChangeAspect="1"/>
          </p:cNvPicPr>
          <p:nvPr/>
        </p:nvPicPr>
        <p:blipFill rotWithShape="1">
          <a:blip r:embed="rId5"/>
          <a:srcRect l="54667" t="39333" r="23916" b="22593"/>
          <a:stretch/>
        </p:blipFill>
        <p:spPr>
          <a:xfrm>
            <a:off x="216311" y="3243559"/>
            <a:ext cx="1099760" cy="1099760"/>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1663FE83-3B76-43C5-BF19-33E9B25C92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32166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080" y="289560"/>
            <a:ext cx="6385560" cy="369332"/>
          </a:xfrm>
          <a:prstGeom prst="rect">
            <a:avLst/>
          </a:prstGeom>
          <a:noFill/>
        </p:spPr>
        <p:txBody>
          <a:bodyPr wrap="square" rtlCol="0">
            <a:spAutoFit/>
          </a:bodyPr>
          <a:lstStyle/>
          <a:p>
            <a:r>
              <a:rPr lang="en-GB" b="1" u="sng" dirty="0"/>
              <a:t>Cornell Note-Taking System</a:t>
            </a:r>
          </a:p>
        </p:txBody>
      </p:sp>
      <p:graphicFrame>
        <p:nvGraphicFramePr>
          <p:cNvPr id="3" name="Table 2"/>
          <p:cNvGraphicFramePr>
            <a:graphicFrameLocks noGrp="1"/>
          </p:cNvGraphicFramePr>
          <p:nvPr>
            <p:extLst>
              <p:ext uri="{D42A27DB-BD31-4B8C-83A1-F6EECF244321}">
                <p14:modId xmlns:p14="http://schemas.microsoft.com/office/powerpoint/2010/main" val="3004306752"/>
              </p:ext>
            </p:extLst>
          </p:nvPr>
        </p:nvGraphicFramePr>
        <p:xfrm>
          <a:off x="259080" y="792480"/>
          <a:ext cx="6385560" cy="10932160"/>
        </p:xfrm>
        <a:graphic>
          <a:graphicData uri="http://schemas.openxmlformats.org/drawingml/2006/table">
            <a:tbl>
              <a:tblPr firstRow="1" bandRow="1">
                <a:tableStyleId>{5940675A-B579-460E-94D1-54222C63F5DA}</a:tableStyleId>
              </a:tblPr>
              <a:tblGrid>
                <a:gridCol w="2023924">
                  <a:extLst>
                    <a:ext uri="{9D8B030D-6E8A-4147-A177-3AD203B41FA5}">
                      <a16:colId xmlns:a16="http://schemas.microsoft.com/office/drawing/2014/main" val="2433049827"/>
                    </a:ext>
                  </a:extLst>
                </a:gridCol>
                <a:gridCol w="4361636">
                  <a:extLst>
                    <a:ext uri="{9D8B030D-6E8A-4147-A177-3AD203B41FA5}">
                      <a16:colId xmlns:a16="http://schemas.microsoft.com/office/drawing/2014/main" val="1797663330"/>
                    </a:ext>
                  </a:extLst>
                </a:gridCol>
              </a:tblGrid>
              <a:tr h="375552">
                <a:tc gridSpan="2">
                  <a:txBody>
                    <a:bodyPr/>
                    <a:lstStyle/>
                    <a:p>
                      <a:r>
                        <a:rPr lang="en-GB" sz="1600" b="1" u="sng" dirty="0"/>
                        <a:t>Topic: </a:t>
                      </a:r>
                    </a:p>
                  </a:txBody>
                  <a:tcPr>
                    <a:solidFill>
                      <a:schemeClr val="accent1">
                        <a:lumMod val="20000"/>
                        <a:lumOff val="80000"/>
                      </a:schemeClr>
                    </a:solidFill>
                  </a:tcPr>
                </a:tc>
                <a:tc hMerge="1">
                  <a:txBody>
                    <a:bodyPr/>
                    <a:lstStyle/>
                    <a:p>
                      <a:endParaRPr lang="en-GB" dirty="0"/>
                    </a:p>
                  </a:txBody>
                  <a:tcPr/>
                </a:tc>
                <a:extLst>
                  <a:ext uri="{0D108BD9-81ED-4DB2-BD59-A6C34878D82A}">
                    <a16:rowId xmlns:a16="http://schemas.microsoft.com/office/drawing/2014/main" val="1063309912"/>
                  </a:ext>
                </a:extLst>
              </a:tr>
              <a:tr h="7994624">
                <a:tc>
                  <a:txBody>
                    <a:bodyPr/>
                    <a:lstStyle/>
                    <a:p>
                      <a:r>
                        <a:rPr lang="en-GB" sz="1600" b="1" u="sng" dirty="0"/>
                        <a:t>Key Words/Prompts</a:t>
                      </a:r>
                    </a:p>
                  </a:txBody>
                  <a:tcPr>
                    <a:solidFill>
                      <a:schemeClr val="accent1">
                        <a:lumMod val="20000"/>
                        <a:lumOff val="80000"/>
                      </a:schemeClr>
                    </a:solidFill>
                  </a:tcPr>
                </a:tc>
                <a:tc>
                  <a:txBody>
                    <a:bodyPr/>
                    <a:lstStyle/>
                    <a:p>
                      <a:r>
                        <a:rPr lang="en-GB" sz="1600" b="1" u="sng" dirty="0"/>
                        <a:t>Main Notes</a:t>
                      </a:r>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txBody>
                  <a:tcPr>
                    <a:solidFill>
                      <a:schemeClr val="accent1">
                        <a:lumMod val="20000"/>
                        <a:lumOff val="80000"/>
                      </a:schemeClr>
                    </a:solidFill>
                  </a:tcPr>
                </a:tc>
                <a:extLst>
                  <a:ext uri="{0D108BD9-81ED-4DB2-BD59-A6C34878D82A}">
                    <a16:rowId xmlns:a16="http://schemas.microsoft.com/office/drawing/2014/main" val="3030283843"/>
                  </a:ext>
                </a:extLst>
              </a:tr>
              <a:tr h="2561984">
                <a:tc gridSpan="2">
                  <a:txBody>
                    <a:bodyPr/>
                    <a:lstStyle/>
                    <a:p>
                      <a:r>
                        <a:rPr lang="en-GB" sz="1600" b="1" u="sng" dirty="0"/>
                        <a:t>Summary</a:t>
                      </a:r>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txBody>
                  <a:tcPr>
                    <a:solidFill>
                      <a:schemeClr val="accent1">
                        <a:lumMod val="20000"/>
                        <a:lumOff val="80000"/>
                      </a:schemeClr>
                    </a:solidFill>
                  </a:tcPr>
                </a:tc>
                <a:tc hMerge="1">
                  <a:txBody>
                    <a:bodyPr/>
                    <a:lstStyle/>
                    <a:p>
                      <a:endParaRPr lang="en-GB" dirty="0"/>
                    </a:p>
                  </a:txBody>
                  <a:tcPr/>
                </a:tc>
                <a:extLst>
                  <a:ext uri="{0D108BD9-81ED-4DB2-BD59-A6C34878D82A}">
                    <a16:rowId xmlns:a16="http://schemas.microsoft.com/office/drawing/2014/main" val="25498377"/>
                  </a:ext>
                </a:extLst>
              </a:tr>
            </a:tbl>
          </a:graphicData>
        </a:graphic>
      </p:graphicFrame>
      <p:pic>
        <p:nvPicPr>
          <p:cNvPr id="6" name="Picture 5" descr="A picture containing drawing&#10;&#10;Description automatically generated">
            <a:extLst>
              <a:ext uri="{FF2B5EF4-FFF2-40B4-BE49-F238E27FC236}">
                <a16:creationId xmlns:a16="http://schemas.microsoft.com/office/drawing/2014/main" id="{90580234-78E0-4C6A-BF1A-5050E00BDF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250123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D93975-C278-DE4C-8D9E-B695F0C33CCD}"/>
              </a:ext>
            </a:extLst>
          </p:cNvPr>
          <p:cNvPicPr>
            <a:picLocks noChangeAspect="1"/>
          </p:cNvPicPr>
          <p:nvPr/>
        </p:nvPicPr>
        <p:blipFill>
          <a:blip r:embed="rId2"/>
          <a:stretch>
            <a:fillRect/>
          </a:stretch>
        </p:blipFill>
        <p:spPr>
          <a:xfrm>
            <a:off x="0" y="868680"/>
            <a:ext cx="6858000" cy="11323320"/>
          </a:xfrm>
          <a:prstGeom prst="rect">
            <a:avLst/>
          </a:prstGeom>
        </p:spPr>
      </p:pic>
      <p:sp>
        <p:nvSpPr>
          <p:cNvPr id="4" name="TextBox 3"/>
          <p:cNvSpPr txBox="1"/>
          <p:nvPr/>
        </p:nvSpPr>
        <p:spPr>
          <a:xfrm>
            <a:off x="601980" y="338966"/>
            <a:ext cx="5654040" cy="369332"/>
          </a:xfrm>
          <a:prstGeom prst="rect">
            <a:avLst/>
          </a:prstGeom>
          <a:noFill/>
        </p:spPr>
        <p:txBody>
          <a:bodyPr wrap="square" rtlCol="0">
            <a:spAutoFit/>
          </a:bodyPr>
          <a:lstStyle/>
          <a:p>
            <a:pPr algn="ctr"/>
            <a:r>
              <a:rPr lang="en-GB" b="1" u="sng" dirty="0"/>
              <a:t>Summary of the Principles</a:t>
            </a:r>
          </a:p>
        </p:txBody>
      </p:sp>
      <p:pic>
        <p:nvPicPr>
          <p:cNvPr id="5" name="Picture 4"/>
          <p:cNvPicPr>
            <a:picLocks noChangeAspect="1"/>
          </p:cNvPicPr>
          <p:nvPr/>
        </p:nvPicPr>
        <p:blipFill rotWithShape="1">
          <a:blip r:embed="rId3"/>
          <a:srcRect l="54667" t="39333" r="23916" b="22593"/>
          <a:stretch/>
        </p:blipFill>
        <p:spPr>
          <a:xfrm>
            <a:off x="1424940" y="143235"/>
            <a:ext cx="760794" cy="760794"/>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B8E2CCBE-5A97-4097-8D64-712BA692A8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771943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1120" y="181928"/>
            <a:ext cx="5486400" cy="1477328"/>
          </a:xfrm>
          <a:prstGeom prst="rect">
            <a:avLst/>
          </a:prstGeom>
          <a:solidFill>
            <a:schemeClr val="accent1">
              <a:lumMod val="20000"/>
              <a:lumOff val="80000"/>
            </a:schemeClr>
          </a:solidFill>
        </p:spPr>
        <p:txBody>
          <a:bodyPr wrap="square" rtlCol="0">
            <a:spAutoFit/>
          </a:bodyPr>
          <a:lstStyle/>
          <a:p>
            <a:r>
              <a:rPr lang="en-GB" b="1" u="sng" dirty="0"/>
              <a:t>Working Memory and Long Term Memory</a:t>
            </a:r>
          </a:p>
          <a:p>
            <a:endParaRPr lang="en-GB" dirty="0"/>
          </a:p>
          <a:p>
            <a:r>
              <a:rPr lang="en-GB" dirty="0"/>
              <a:t>Now you have a better understanding of the principles, it is time to resume the video. This part is going to look in more depth at working memory and long term memory. </a:t>
            </a:r>
          </a:p>
        </p:txBody>
      </p:sp>
      <p:sp>
        <p:nvSpPr>
          <p:cNvPr id="3" name="TextBox 2"/>
          <p:cNvSpPr txBox="1"/>
          <p:nvPr/>
        </p:nvSpPr>
        <p:spPr>
          <a:xfrm>
            <a:off x="190680" y="1873568"/>
            <a:ext cx="6347279" cy="10064294"/>
          </a:xfrm>
          <a:prstGeom prst="rect">
            <a:avLst/>
          </a:prstGeom>
          <a:noFill/>
          <a:ln>
            <a:solidFill>
              <a:srgbClr val="FF0000"/>
            </a:solidFill>
          </a:ln>
        </p:spPr>
        <p:txBody>
          <a:bodyPr wrap="square" rtlCol="0">
            <a:spAutoFit/>
          </a:bodyPr>
          <a:lstStyle/>
          <a:p>
            <a:r>
              <a:rPr lang="en-GB" dirty="0"/>
              <a:t>Pause the video at 14.51 and look at the diagram below. This will also be on your video screen. </a:t>
            </a:r>
          </a:p>
          <a:p>
            <a:endParaRPr lang="en-GB" dirty="0"/>
          </a:p>
          <a:p>
            <a:r>
              <a:rPr lang="en-GB" b="1" u="sng" dirty="0"/>
              <a:t>Activity 5</a:t>
            </a:r>
            <a:r>
              <a:rPr lang="en-GB" dirty="0"/>
              <a:t>: 15 minutes</a:t>
            </a:r>
          </a:p>
          <a:p>
            <a:endParaRPr lang="en-GB" dirty="0"/>
          </a:p>
          <a:p>
            <a:r>
              <a:rPr lang="en-GB" dirty="0"/>
              <a:t>Around the outside of the diagram, write down your interpretation of what this is telling us and what problems it might suggest in terms of our students’ long term and working memories.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Resume the video and add to/change any of your notes based on Tom’s explanation of how memory works. </a:t>
            </a:r>
          </a:p>
        </p:txBody>
      </p:sp>
      <p:pic>
        <p:nvPicPr>
          <p:cNvPr id="4" name="Content Placeholder 4" descr="A close up of a logo&#10;&#10;Description automatically generated">
            <a:extLst>
              <a:ext uri="{FF2B5EF4-FFF2-40B4-BE49-F238E27FC236}">
                <a16:creationId xmlns:a16="http://schemas.microsoft.com/office/drawing/2014/main" id="{6781448D-0A31-A14F-9EAF-F6D55ED6E7E3}"/>
              </a:ext>
            </a:extLst>
          </p:cNvPr>
          <p:cNvPicPr>
            <a:picLocks noChangeAspect="1"/>
          </p:cNvPicPr>
          <p:nvPr/>
        </p:nvPicPr>
        <p:blipFill>
          <a:blip r:embed="rId2"/>
          <a:stretch>
            <a:fillRect/>
          </a:stretch>
        </p:blipFill>
        <p:spPr>
          <a:xfrm>
            <a:off x="533807" y="5397396"/>
            <a:ext cx="5470753" cy="3258138"/>
          </a:xfrm>
          <a:prstGeom prst="rect">
            <a:avLst/>
          </a:prstGeom>
        </p:spPr>
      </p:pic>
      <p:pic>
        <p:nvPicPr>
          <p:cNvPr id="6" name="Picture 5"/>
          <p:cNvPicPr>
            <a:picLocks noChangeAspect="1"/>
          </p:cNvPicPr>
          <p:nvPr/>
        </p:nvPicPr>
        <p:blipFill rotWithShape="1">
          <a:blip r:embed="rId3"/>
          <a:srcRect l="54667" t="41259" r="24333" b="27038"/>
          <a:stretch/>
        </p:blipFill>
        <p:spPr>
          <a:xfrm>
            <a:off x="-3720" y="62824"/>
            <a:ext cx="624840" cy="530619"/>
          </a:xfrm>
          <a:prstGeom prst="rect">
            <a:avLst/>
          </a:prstGeom>
        </p:spPr>
      </p:pic>
      <p:pic>
        <p:nvPicPr>
          <p:cNvPr id="7" name="Picture 6"/>
          <p:cNvPicPr>
            <a:picLocks noChangeAspect="1"/>
          </p:cNvPicPr>
          <p:nvPr/>
        </p:nvPicPr>
        <p:blipFill rotWithShape="1">
          <a:blip r:embed="rId3"/>
          <a:srcRect l="54667" t="41259" r="24333" b="27038"/>
          <a:stretch/>
        </p:blipFill>
        <p:spPr>
          <a:xfrm>
            <a:off x="5795100" y="10669864"/>
            <a:ext cx="624840" cy="530619"/>
          </a:xfrm>
          <a:prstGeom prst="rect">
            <a:avLst/>
          </a:prstGeom>
        </p:spPr>
      </p:pic>
      <p:pic>
        <p:nvPicPr>
          <p:cNvPr id="8" name="Picture 7"/>
          <p:cNvPicPr>
            <a:picLocks noChangeAspect="1"/>
          </p:cNvPicPr>
          <p:nvPr/>
        </p:nvPicPr>
        <p:blipFill rotWithShape="1">
          <a:blip r:embed="rId4"/>
          <a:srcRect l="56000" t="39631" r="24917" b="23036"/>
          <a:stretch/>
        </p:blipFill>
        <p:spPr>
          <a:xfrm>
            <a:off x="5741022" y="2876555"/>
            <a:ext cx="527076" cy="580014"/>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26270BA3-0C1B-406D-8481-FD76292393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1173603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1007429"/>
            <a:ext cx="6492240" cy="2585323"/>
          </a:xfrm>
          <a:prstGeom prst="rect">
            <a:avLst/>
          </a:prstGeom>
          <a:solidFill>
            <a:schemeClr val="accent1">
              <a:lumMod val="20000"/>
              <a:lumOff val="80000"/>
            </a:schemeClr>
          </a:solidFill>
        </p:spPr>
        <p:txBody>
          <a:bodyPr wrap="square" rtlCol="0">
            <a:spAutoFit/>
          </a:bodyPr>
          <a:lstStyle/>
          <a:p>
            <a:r>
              <a:rPr lang="en-GB" b="1" u="sng" dirty="0"/>
              <a:t>Schema Building</a:t>
            </a:r>
          </a:p>
          <a:p>
            <a:endParaRPr lang="en-GB" dirty="0"/>
          </a:p>
          <a:p>
            <a:r>
              <a:rPr lang="en-GB" dirty="0"/>
              <a:t>Continue to watch the video until 25.26. </a:t>
            </a:r>
          </a:p>
          <a:p>
            <a:endParaRPr lang="en-GB" dirty="0"/>
          </a:p>
          <a:p>
            <a:r>
              <a:rPr lang="en-GB" dirty="0"/>
              <a:t>In this section, Tom talks you through schema building and begins to outline the difference between shallow knowledge and rich knowledge. He addresses the fact that recall of surface level facts is a superficial example of learning and that there needs to exist a much broader knowledge base beneath that. </a:t>
            </a:r>
          </a:p>
        </p:txBody>
      </p:sp>
      <p:pic>
        <p:nvPicPr>
          <p:cNvPr id="5" name="Picture 4">
            <a:extLst>
              <a:ext uri="{FF2B5EF4-FFF2-40B4-BE49-F238E27FC236}">
                <a16:creationId xmlns:a16="http://schemas.microsoft.com/office/drawing/2014/main" id="{ADAACB86-ABC6-2546-BEE8-38F205B4AF85}"/>
              </a:ext>
            </a:extLst>
          </p:cNvPr>
          <p:cNvPicPr>
            <a:picLocks noChangeAspect="1"/>
          </p:cNvPicPr>
          <p:nvPr/>
        </p:nvPicPr>
        <p:blipFill>
          <a:blip r:embed="rId2"/>
          <a:stretch>
            <a:fillRect/>
          </a:stretch>
        </p:blipFill>
        <p:spPr>
          <a:xfrm>
            <a:off x="182880" y="5445549"/>
            <a:ext cx="6521421" cy="5755178"/>
          </a:xfrm>
          <a:prstGeom prst="rect">
            <a:avLst/>
          </a:prstGeom>
        </p:spPr>
      </p:pic>
      <p:pic>
        <p:nvPicPr>
          <p:cNvPr id="7" name="Picture 6"/>
          <p:cNvPicPr>
            <a:picLocks noChangeAspect="1"/>
          </p:cNvPicPr>
          <p:nvPr/>
        </p:nvPicPr>
        <p:blipFill rotWithShape="1">
          <a:blip r:embed="rId3"/>
          <a:srcRect l="54667" t="41259" r="24333" b="27038"/>
          <a:stretch/>
        </p:blipFill>
        <p:spPr>
          <a:xfrm>
            <a:off x="182880" y="281719"/>
            <a:ext cx="624840" cy="530619"/>
          </a:xfrm>
          <a:prstGeom prst="rect">
            <a:avLst/>
          </a:prstGeom>
        </p:spPr>
      </p:pic>
      <p:pic>
        <p:nvPicPr>
          <p:cNvPr id="8" name="Picture 7"/>
          <p:cNvPicPr>
            <a:picLocks noChangeAspect="1"/>
          </p:cNvPicPr>
          <p:nvPr/>
        </p:nvPicPr>
        <p:blipFill rotWithShape="1">
          <a:blip r:embed="rId4"/>
          <a:srcRect l="54667" t="39333" r="23916" b="22593"/>
          <a:stretch/>
        </p:blipFill>
        <p:spPr>
          <a:xfrm>
            <a:off x="427323" y="4684755"/>
            <a:ext cx="760794" cy="760794"/>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6635B4F9-2F55-4305-9DC0-E4329A2B38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3151370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586" y="767537"/>
            <a:ext cx="6347279" cy="10895290"/>
          </a:xfrm>
          <a:prstGeom prst="rect">
            <a:avLst/>
          </a:prstGeom>
          <a:noFill/>
          <a:ln>
            <a:solidFill>
              <a:srgbClr val="FF0000"/>
            </a:solidFill>
          </a:ln>
        </p:spPr>
        <p:txBody>
          <a:bodyPr wrap="square" rtlCol="0">
            <a:spAutoFit/>
          </a:bodyPr>
          <a:lstStyle/>
          <a:p>
            <a:r>
              <a:rPr lang="en-GB" b="1" u="sng" dirty="0"/>
              <a:t>Activity 5: </a:t>
            </a:r>
            <a:r>
              <a:rPr lang="en-GB" dirty="0"/>
              <a:t>15 minutes</a:t>
            </a:r>
          </a:p>
          <a:p>
            <a:endParaRPr lang="en-GB" dirty="0"/>
          </a:p>
          <a:p>
            <a:r>
              <a:rPr lang="en-GB" dirty="0"/>
              <a:t>Take some time to reflect on this piece of learning and consider your own classroom practice. There will be things you do that on reflection, require a </a:t>
            </a:r>
            <a:r>
              <a:rPr lang="en-GB" b="1" dirty="0"/>
              <a:t>shallow level of knowledge </a:t>
            </a:r>
            <a:r>
              <a:rPr lang="en-GB" dirty="0"/>
              <a:t>and others that require a </a:t>
            </a:r>
            <a:r>
              <a:rPr lang="en-GB" b="1" dirty="0"/>
              <a:t>rich level of knowledge</a:t>
            </a:r>
            <a:r>
              <a:rPr lang="en-GB" dirty="0"/>
              <a:t>. </a:t>
            </a:r>
          </a:p>
          <a:p>
            <a:endParaRPr lang="en-GB" dirty="0"/>
          </a:p>
          <a:p>
            <a:r>
              <a:rPr lang="en-GB" dirty="0"/>
              <a:t>Write some examples of these below.</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4165363580"/>
              </p:ext>
            </p:extLst>
          </p:nvPr>
        </p:nvGraphicFramePr>
        <p:xfrm>
          <a:off x="353945" y="3337560"/>
          <a:ext cx="6004560" cy="8122365"/>
        </p:xfrm>
        <a:graphic>
          <a:graphicData uri="http://schemas.openxmlformats.org/drawingml/2006/table">
            <a:tbl>
              <a:tblPr firstRow="1" bandRow="1">
                <a:tableStyleId>{5940675A-B579-460E-94D1-54222C63F5DA}</a:tableStyleId>
              </a:tblPr>
              <a:tblGrid>
                <a:gridCol w="3002280">
                  <a:extLst>
                    <a:ext uri="{9D8B030D-6E8A-4147-A177-3AD203B41FA5}">
                      <a16:colId xmlns:a16="http://schemas.microsoft.com/office/drawing/2014/main" val="3655709793"/>
                    </a:ext>
                  </a:extLst>
                </a:gridCol>
                <a:gridCol w="3002280">
                  <a:extLst>
                    <a:ext uri="{9D8B030D-6E8A-4147-A177-3AD203B41FA5}">
                      <a16:colId xmlns:a16="http://schemas.microsoft.com/office/drawing/2014/main" val="1499182664"/>
                    </a:ext>
                  </a:extLst>
                </a:gridCol>
              </a:tblGrid>
              <a:tr h="418545">
                <a:tc>
                  <a:txBody>
                    <a:bodyPr/>
                    <a:lstStyle/>
                    <a:p>
                      <a:pPr algn="ctr"/>
                      <a:r>
                        <a:rPr lang="en-GB" sz="1400" dirty="0"/>
                        <a:t>Shallow Knowledge</a:t>
                      </a:r>
                    </a:p>
                  </a:txBody>
                  <a:tcPr/>
                </a:tc>
                <a:tc>
                  <a:txBody>
                    <a:bodyPr/>
                    <a:lstStyle/>
                    <a:p>
                      <a:pPr algn="ctr"/>
                      <a:r>
                        <a:rPr lang="en-GB" sz="1400" dirty="0"/>
                        <a:t>Rich Knowledge</a:t>
                      </a:r>
                    </a:p>
                  </a:txBody>
                  <a:tcPr/>
                </a:tc>
                <a:extLst>
                  <a:ext uri="{0D108BD9-81ED-4DB2-BD59-A6C34878D82A}">
                    <a16:rowId xmlns:a16="http://schemas.microsoft.com/office/drawing/2014/main" val="232242536"/>
                  </a:ext>
                </a:extLst>
              </a:tr>
              <a:tr h="4366815">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2886685833"/>
                  </a:ext>
                </a:extLst>
              </a:tr>
            </a:tbl>
          </a:graphicData>
        </a:graphic>
      </p:graphicFrame>
      <p:pic>
        <p:nvPicPr>
          <p:cNvPr id="5" name="Picture 4"/>
          <p:cNvPicPr>
            <a:picLocks noChangeAspect="1"/>
          </p:cNvPicPr>
          <p:nvPr/>
        </p:nvPicPr>
        <p:blipFill rotWithShape="1">
          <a:blip r:embed="rId2"/>
          <a:srcRect l="56000" t="39631" r="24917" b="23036"/>
          <a:stretch/>
        </p:blipFill>
        <p:spPr>
          <a:xfrm>
            <a:off x="5831429" y="2507495"/>
            <a:ext cx="527076" cy="580014"/>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3B2AA7DF-B762-403D-89AC-3D4CCB8B72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1" y="110184"/>
            <a:ext cx="547688" cy="545153"/>
          </a:xfrm>
          <a:prstGeom prst="rect">
            <a:avLst/>
          </a:prstGeom>
        </p:spPr>
      </p:pic>
    </p:spTree>
    <p:extLst>
      <p:ext uri="{BB962C8B-B14F-4D97-AF65-F5344CB8AC3E}">
        <p14:creationId xmlns:p14="http://schemas.microsoft.com/office/powerpoint/2010/main" val="19947851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F1092D1D98EB04A9CD5757F09EF90C6" ma:contentTypeVersion="11" ma:contentTypeDescription="Create a new document." ma:contentTypeScope="" ma:versionID="5d1222ccf2c63d1dccde23eb552560b2">
  <xsd:schema xmlns:xsd="http://www.w3.org/2001/XMLSchema" xmlns:xs="http://www.w3.org/2001/XMLSchema" xmlns:p="http://schemas.microsoft.com/office/2006/metadata/properties" xmlns:ns2="e292a9c6-14b3-4768-adf5-fae5f2aa8e65" xmlns:ns3="c9205dc0-d474-4408-9e20-c0bd9689d362" targetNamespace="http://schemas.microsoft.com/office/2006/metadata/properties" ma:root="true" ma:fieldsID="5c787778b9899bb660e51a24d5e277f9" ns2:_="" ns3:_="">
    <xsd:import namespace="e292a9c6-14b3-4768-adf5-fae5f2aa8e65"/>
    <xsd:import namespace="c9205dc0-d474-4408-9e20-c0bd9689d3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92a9c6-14b3-4768-adf5-fae5f2aa8e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205dc0-d474-4408-9e20-c0bd9689d36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35155A-468B-48B0-9A1F-FD9E1DA38B07}">
  <ds:schemaRefs>
    <ds:schemaRef ds:uri="http://schemas.openxmlformats.org/package/2006/metadata/core-properties"/>
    <ds:schemaRef ds:uri="c9205dc0-d474-4408-9e20-c0bd9689d362"/>
    <ds:schemaRef ds:uri="http://www.w3.org/XML/1998/namespace"/>
    <ds:schemaRef ds:uri="http://schemas.microsoft.com/office/2006/documentManagement/types"/>
    <ds:schemaRef ds:uri="http://schemas.microsoft.com/office/2006/metadata/properties"/>
    <ds:schemaRef ds:uri="e292a9c6-14b3-4768-adf5-fae5f2aa8e65"/>
    <ds:schemaRef ds:uri="http://schemas.microsoft.com/office/infopath/2007/PartnerControls"/>
    <ds:schemaRef ds:uri="http://purl.org/dc/dcmitype/"/>
    <ds:schemaRef ds:uri="http://purl.org/dc/elements/1.1/"/>
    <ds:schemaRef ds:uri="http://purl.org/dc/terms/"/>
  </ds:schemaRefs>
</ds:datastoreItem>
</file>

<file path=customXml/itemProps2.xml><?xml version="1.0" encoding="utf-8"?>
<ds:datastoreItem xmlns:ds="http://schemas.openxmlformats.org/officeDocument/2006/customXml" ds:itemID="{2F23153E-0F67-46E7-845A-83EBD0190160}">
  <ds:schemaRefs>
    <ds:schemaRef ds:uri="http://schemas.microsoft.com/sharepoint/v3/contenttype/forms"/>
  </ds:schemaRefs>
</ds:datastoreItem>
</file>

<file path=customXml/itemProps3.xml><?xml version="1.0" encoding="utf-8"?>
<ds:datastoreItem xmlns:ds="http://schemas.openxmlformats.org/officeDocument/2006/customXml" ds:itemID="{53AFA86D-AE2C-4D53-963D-5A415E03A0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92a9c6-14b3-4768-adf5-fae5f2aa8e65"/>
    <ds:schemaRef ds:uri="c9205dc0-d474-4408-9e20-c0bd9689d3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1245</TotalTime>
  <Words>987</Words>
  <Application>Microsoft Office PowerPoint</Application>
  <PresentationFormat>Widescreen</PresentationFormat>
  <Paragraphs>317</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Courier New</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Thamesview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Gill-Daintith</dc:creator>
  <cp:lastModifiedBy>Sue Gill-Daintith</cp:lastModifiedBy>
  <cp:revision>27</cp:revision>
  <dcterms:created xsi:type="dcterms:W3CDTF">2020-03-26T12:58:39Z</dcterms:created>
  <dcterms:modified xsi:type="dcterms:W3CDTF">2020-06-12T09:20:02Z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0x0101007F1092D1D98EB04A9CD5757F09EF90C6</vt:lpwstr>
  </property>
</Properties>
</file>