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2"/>
  </p:notesMasterIdLst>
  <p:sldIdLst>
    <p:sldId id="346" r:id="rId2"/>
    <p:sldId id="386" r:id="rId3"/>
    <p:sldId id="382" r:id="rId4"/>
    <p:sldId id="384" r:id="rId5"/>
    <p:sldId id="380" r:id="rId6"/>
    <p:sldId id="379" r:id="rId7"/>
    <p:sldId id="387" r:id="rId8"/>
    <p:sldId id="381" r:id="rId9"/>
    <p:sldId id="383" r:id="rId10"/>
    <p:sldId id="385" r:id="rId11"/>
  </p:sldIdLst>
  <p:sldSz cx="12801600" cy="9601200" type="A3"/>
  <p:notesSz cx="9928225" cy="14357350"/>
  <p:defaultTextStyle>
    <a:defPPr>
      <a:defRPr lang="en-US"/>
    </a:defPPr>
    <a:lvl1pPr algn="l" rtl="0" eaLnBrk="0" fontAlgn="base" hangingPunct="0">
      <a:spcBef>
        <a:spcPct val="0"/>
      </a:spcBef>
      <a:spcAft>
        <a:spcPct val="0"/>
      </a:spcAft>
      <a:defRPr sz="3400" kern="1200">
        <a:solidFill>
          <a:schemeClr val="tx1"/>
        </a:solidFill>
        <a:latin typeface="Times" panose="02020603050405020304" pitchFamily="18" charset="0"/>
        <a:ea typeface="+mn-ea"/>
        <a:cs typeface="+mn-cs"/>
      </a:defRPr>
    </a:lvl1pPr>
    <a:lvl2pPr marL="639763" indent="-182563" algn="l" rtl="0" eaLnBrk="0" fontAlgn="base" hangingPunct="0">
      <a:spcBef>
        <a:spcPct val="0"/>
      </a:spcBef>
      <a:spcAft>
        <a:spcPct val="0"/>
      </a:spcAft>
      <a:defRPr sz="3400" kern="1200">
        <a:solidFill>
          <a:schemeClr val="tx1"/>
        </a:solidFill>
        <a:latin typeface="Times" panose="02020603050405020304" pitchFamily="18" charset="0"/>
        <a:ea typeface="+mn-ea"/>
        <a:cs typeface="+mn-cs"/>
      </a:defRPr>
    </a:lvl2pPr>
    <a:lvl3pPr marL="1279525" indent="-365125" algn="l" rtl="0" eaLnBrk="0" fontAlgn="base" hangingPunct="0">
      <a:spcBef>
        <a:spcPct val="0"/>
      </a:spcBef>
      <a:spcAft>
        <a:spcPct val="0"/>
      </a:spcAft>
      <a:defRPr sz="3400" kern="1200">
        <a:solidFill>
          <a:schemeClr val="tx1"/>
        </a:solidFill>
        <a:latin typeface="Times" panose="02020603050405020304" pitchFamily="18" charset="0"/>
        <a:ea typeface="+mn-ea"/>
        <a:cs typeface="+mn-cs"/>
      </a:defRPr>
    </a:lvl3pPr>
    <a:lvl4pPr marL="1919288" indent="-547688" algn="l" rtl="0" eaLnBrk="0" fontAlgn="base" hangingPunct="0">
      <a:spcBef>
        <a:spcPct val="0"/>
      </a:spcBef>
      <a:spcAft>
        <a:spcPct val="0"/>
      </a:spcAft>
      <a:defRPr sz="3400" kern="1200">
        <a:solidFill>
          <a:schemeClr val="tx1"/>
        </a:solidFill>
        <a:latin typeface="Times" panose="02020603050405020304" pitchFamily="18" charset="0"/>
        <a:ea typeface="+mn-ea"/>
        <a:cs typeface="+mn-cs"/>
      </a:defRPr>
    </a:lvl4pPr>
    <a:lvl5pPr marL="2559050" indent="-730250" algn="l" rtl="0" eaLnBrk="0" fontAlgn="base" hangingPunct="0">
      <a:spcBef>
        <a:spcPct val="0"/>
      </a:spcBef>
      <a:spcAft>
        <a:spcPct val="0"/>
      </a:spcAft>
      <a:defRPr sz="3400" kern="1200">
        <a:solidFill>
          <a:schemeClr val="tx1"/>
        </a:solidFill>
        <a:latin typeface="Times" panose="02020603050405020304" pitchFamily="18" charset="0"/>
        <a:ea typeface="+mn-ea"/>
        <a:cs typeface="+mn-cs"/>
      </a:defRPr>
    </a:lvl5pPr>
    <a:lvl6pPr marL="2286000" algn="l" defTabSz="914400" rtl="0" eaLnBrk="1" latinLnBrk="0" hangingPunct="1">
      <a:defRPr sz="3400" kern="1200">
        <a:solidFill>
          <a:schemeClr val="tx1"/>
        </a:solidFill>
        <a:latin typeface="Times" panose="02020603050405020304" pitchFamily="18" charset="0"/>
        <a:ea typeface="+mn-ea"/>
        <a:cs typeface="+mn-cs"/>
      </a:defRPr>
    </a:lvl6pPr>
    <a:lvl7pPr marL="2743200" algn="l" defTabSz="914400" rtl="0" eaLnBrk="1" latinLnBrk="0" hangingPunct="1">
      <a:defRPr sz="3400" kern="1200">
        <a:solidFill>
          <a:schemeClr val="tx1"/>
        </a:solidFill>
        <a:latin typeface="Times" panose="02020603050405020304" pitchFamily="18" charset="0"/>
        <a:ea typeface="+mn-ea"/>
        <a:cs typeface="+mn-cs"/>
      </a:defRPr>
    </a:lvl7pPr>
    <a:lvl8pPr marL="3200400" algn="l" defTabSz="914400" rtl="0" eaLnBrk="1" latinLnBrk="0" hangingPunct="1">
      <a:defRPr sz="3400" kern="1200">
        <a:solidFill>
          <a:schemeClr val="tx1"/>
        </a:solidFill>
        <a:latin typeface="Times" panose="02020603050405020304" pitchFamily="18" charset="0"/>
        <a:ea typeface="+mn-ea"/>
        <a:cs typeface="+mn-cs"/>
      </a:defRPr>
    </a:lvl8pPr>
    <a:lvl9pPr marL="3657600" algn="l" defTabSz="914400" rtl="0" eaLnBrk="1" latinLnBrk="0" hangingPunct="1">
      <a:defRPr sz="3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CA0A20"/>
    <a:srgbClr val="E47B60"/>
    <a:srgbClr val="50A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1" autoAdjust="0"/>
    <p:restoredTop sz="97121" autoAdjust="0"/>
  </p:normalViewPr>
  <p:slideViewPr>
    <p:cSldViewPr>
      <p:cViewPr varScale="1">
        <p:scale>
          <a:sx n="50" d="100"/>
          <a:sy n="50" d="100"/>
        </p:scale>
        <p:origin x="654" y="42"/>
      </p:cViewPr>
      <p:guideLst>
        <p:guide orient="horz" pos="3024"/>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4302125"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2762" tIns="66381" rIns="132762" bIns="66381" numCol="1" anchor="t" anchorCtr="0" compatLnSpc="1">
            <a:prstTxWarp prst="textNoShape">
              <a:avLst/>
            </a:prstTxWarp>
          </a:bodyPr>
          <a:lstStyle>
            <a:lvl1pPr algn="l">
              <a:defRPr sz="1700">
                <a:latin typeface="Times" charset="0"/>
              </a:defRPr>
            </a:lvl1pPr>
          </a:lstStyle>
          <a:p>
            <a:pPr>
              <a:defRPr/>
            </a:pPr>
            <a:endParaRPr lang="en-US"/>
          </a:p>
        </p:txBody>
      </p:sp>
      <p:sp>
        <p:nvSpPr>
          <p:cNvPr id="51203" name="Rectangle 3"/>
          <p:cNvSpPr>
            <a:spLocks noGrp="1" noChangeArrowheads="1"/>
          </p:cNvSpPr>
          <p:nvPr>
            <p:ph type="dt" idx="1"/>
          </p:nvPr>
        </p:nvSpPr>
        <p:spPr bwMode="auto">
          <a:xfrm>
            <a:off x="5626100" y="0"/>
            <a:ext cx="4302125"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2762" tIns="66381" rIns="132762" bIns="66381" numCol="1" anchor="t" anchorCtr="0" compatLnSpc="1">
            <a:prstTxWarp prst="textNoShape">
              <a:avLst/>
            </a:prstTxWarp>
          </a:bodyPr>
          <a:lstStyle>
            <a:lvl1pPr algn="r">
              <a:defRPr sz="1700">
                <a:latin typeface="Times"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1374775" y="1076325"/>
            <a:ext cx="7178675" cy="53832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05" name="Rectangle 5"/>
          <p:cNvSpPr>
            <a:spLocks noGrp="1" noChangeArrowheads="1"/>
          </p:cNvSpPr>
          <p:nvPr>
            <p:ph type="body" sz="quarter" idx="3"/>
          </p:nvPr>
        </p:nvSpPr>
        <p:spPr bwMode="auto">
          <a:xfrm>
            <a:off x="1323975" y="6819900"/>
            <a:ext cx="7280275" cy="646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2762" tIns="66381" rIns="132762" bIns="6638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6"/>
          <p:cNvSpPr>
            <a:spLocks noGrp="1" noChangeArrowheads="1"/>
          </p:cNvSpPr>
          <p:nvPr>
            <p:ph type="ftr" sz="quarter" idx="4"/>
          </p:nvPr>
        </p:nvSpPr>
        <p:spPr bwMode="auto">
          <a:xfrm>
            <a:off x="0" y="13639800"/>
            <a:ext cx="4302125"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2762" tIns="66381" rIns="132762" bIns="66381" numCol="1" anchor="b" anchorCtr="0" compatLnSpc="1">
            <a:prstTxWarp prst="textNoShape">
              <a:avLst/>
            </a:prstTxWarp>
          </a:bodyPr>
          <a:lstStyle>
            <a:lvl1pPr algn="l">
              <a:defRPr sz="1700">
                <a:latin typeface="Times" charset="0"/>
              </a:defRPr>
            </a:lvl1pPr>
          </a:lstStyle>
          <a:p>
            <a:pPr>
              <a:defRPr/>
            </a:pPr>
            <a:endParaRPr lang="en-US"/>
          </a:p>
        </p:txBody>
      </p:sp>
      <p:sp>
        <p:nvSpPr>
          <p:cNvPr id="51207" name="Rectangle 7"/>
          <p:cNvSpPr>
            <a:spLocks noGrp="1" noChangeArrowheads="1"/>
          </p:cNvSpPr>
          <p:nvPr>
            <p:ph type="sldNum" sz="quarter" idx="5"/>
          </p:nvPr>
        </p:nvSpPr>
        <p:spPr bwMode="auto">
          <a:xfrm>
            <a:off x="5626100" y="13639800"/>
            <a:ext cx="4302125"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2762" tIns="66381" rIns="132762" bIns="66381" numCol="1" anchor="b" anchorCtr="0" compatLnSpc="1">
            <a:prstTxWarp prst="textNoShape">
              <a:avLst/>
            </a:prstTxWarp>
          </a:bodyPr>
          <a:lstStyle>
            <a:lvl1pPr algn="r">
              <a:defRPr sz="1700"/>
            </a:lvl1pPr>
          </a:lstStyle>
          <a:p>
            <a:pPr>
              <a:defRPr/>
            </a:pPr>
            <a:fld id="{A839C4DD-4A3B-4610-A547-A75435E6353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charset="0"/>
        <a:ea typeface="+mn-ea"/>
        <a:cs typeface="+mn-cs"/>
      </a:defRPr>
    </a:lvl1pPr>
    <a:lvl2pPr marL="639763" algn="l" rtl="0" eaLnBrk="0" fontAlgn="base" hangingPunct="0">
      <a:spcBef>
        <a:spcPct val="30000"/>
      </a:spcBef>
      <a:spcAft>
        <a:spcPct val="0"/>
      </a:spcAft>
      <a:defRPr sz="1700" kern="1200">
        <a:solidFill>
          <a:schemeClr val="tx1"/>
        </a:solidFill>
        <a:latin typeface="Times" charset="0"/>
        <a:ea typeface="+mn-ea"/>
        <a:cs typeface="+mn-cs"/>
      </a:defRPr>
    </a:lvl2pPr>
    <a:lvl3pPr marL="1279525" algn="l" rtl="0" eaLnBrk="0" fontAlgn="base" hangingPunct="0">
      <a:spcBef>
        <a:spcPct val="30000"/>
      </a:spcBef>
      <a:spcAft>
        <a:spcPct val="0"/>
      </a:spcAft>
      <a:defRPr sz="1700" kern="1200">
        <a:solidFill>
          <a:schemeClr val="tx1"/>
        </a:solidFill>
        <a:latin typeface="Times" charset="0"/>
        <a:ea typeface="+mn-ea"/>
        <a:cs typeface="+mn-cs"/>
      </a:defRPr>
    </a:lvl3pPr>
    <a:lvl4pPr marL="1919288" algn="l" rtl="0" eaLnBrk="0" fontAlgn="base" hangingPunct="0">
      <a:spcBef>
        <a:spcPct val="30000"/>
      </a:spcBef>
      <a:spcAft>
        <a:spcPct val="0"/>
      </a:spcAft>
      <a:defRPr sz="1700" kern="1200">
        <a:solidFill>
          <a:schemeClr val="tx1"/>
        </a:solidFill>
        <a:latin typeface="Times" charset="0"/>
        <a:ea typeface="+mn-ea"/>
        <a:cs typeface="+mn-cs"/>
      </a:defRPr>
    </a:lvl4pPr>
    <a:lvl5pPr marL="2559050" algn="l" rtl="0" eaLnBrk="0" fontAlgn="base" hangingPunct="0">
      <a:spcBef>
        <a:spcPct val="30000"/>
      </a:spcBef>
      <a:spcAft>
        <a:spcPct val="0"/>
      </a:spcAft>
      <a:defRPr sz="1700" kern="1200">
        <a:solidFill>
          <a:schemeClr val="tx1"/>
        </a:solidFill>
        <a:latin typeface="Times" charset="0"/>
        <a:ea typeface="+mn-ea"/>
        <a:cs typeface="+mn-cs"/>
      </a:defRPr>
    </a:lvl5pPr>
    <a:lvl6pPr marL="3200400" algn="l" defTabSz="1280160" rtl="0" eaLnBrk="1" latinLnBrk="0" hangingPunct="1">
      <a:defRPr sz="1700" kern="1200">
        <a:solidFill>
          <a:schemeClr val="tx1"/>
        </a:solidFill>
        <a:latin typeface="+mn-lt"/>
        <a:ea typeface="+mn-ea"/>
        <a:cs typeface="+mn-cs"/>
      </a:defRPr>
    </a:lvl6pPr>
    <a:lvl7pPr marL="3840480" algn="l" defTabSz="1280160" rtl="0" eaLnBrk="1" latinLnBrk="0" hangingPunct="1">
      <a:defRPr sz="1700" kern="1200">
        <a:solidFill>
          <a:schemeClr val="tx1"/>
        </a:solidFill>
        <a:latin typeface="+mn-lt"/>
        <a:ea typeface="+mn-ea"/>
        <a:cs typeface="+mn-cs"/>
      </a:defRPr>
    </a:lvl7pPr>
    <a:lvl8pPr marL="4480560" algn="l" defTabSz="1280160" rtl="0" eaLnBrk="1" latinLnBrk="0" hangingPunct="1">
      <a:defRPr sz="1700" kern="1200">
        <a:solidFill>
          <a:schemeClr val="tx1"/>
        </a:solidFill>
        <a:latin typeface="+mn-lt"/>
        <a:ea typeface="+mn-ea"/>
        <a:cs typeface="+mn-cs"/>
      </a:defRPr>
    </a:lvl8pPr>
    <a:lvl9pPr marL="5120640" algn="l" defTabSz="128016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1</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10</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636579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300">
                <a:solidFill>
                  <a:schemeClr val="tx1"/>
                </a:solidFill>
                <a:latin typeface="Times" panose="02020603050405020304" pitchFamily="18" charset="0"/>
              </a:defRPr>
            </a:lvl1pPr>
            <a:lvl2pPr marL="511670" indent="-196796">
              <a:defRPr sz="2300">
                <a:solidFill>
                  <a:schemeClr val="tx1"/>
                </a:solidFill>
                <a:latin typeface="Times" panose="02020603050405020304" pitchFamily="18" charset="0"/>
              </a:defRPr>
            </a:lvl2pPr>
            <a:lvl3pPr marL="787184" indent="-157437">
              <a:defRPr sz="2300">
                <a:solidFill>
                  <a:schemeClr val="tx1"/>
                </a:solidFill>
                <a:latin typeface="Times" panose="02020603050405020304" pitchFamily="18" charset="0"/>
              </a:defRPr>
            </a:lvl3pPr>
            <a:lvl4pPr marL="1102058" indent="-157437">
              <a:defRPr sz="2300">
                <a:solidFill>
                  <a:schemeClr val="tx1"/>
                </a:solidFill>
                <a:latin typeface="Times" panose="02020603050405020304" pitchFamily="18" charset="0"/>
              </a:defRPr>
            </a:lvl4pPr>
            <a:lvl5pPr marL="1416931" indent="-157437">
              <a:defRPr sz="2300">
                <a:solidFill>
                  <a:schemeClr val="tx1"/>
                </a:solidFill>
                <a:latin typeface="Times" panose="02020603050405020304" pitchFamily="18" charset="0"/>
              </a:defRPr>
            </a:lvl5pPr>
            <a:lvl6pPr marL="1731805" indent="-157437" eaLnBrk="0" fontAlgn="base" hangingPunct="0">
              <a:spcBef>
                <a:spcPct val="0"/>
              </a:spcBef>
              <a:spcAft>
                <a:spcPct val="0"/>
              </a:spcAft>
              <a:defRPr sz="2300">
                <a:solidFill>
                  <a:schemeClr val="tx1"/>
                </a:solidFill>
                <a:latin typeface="Times" panose="02020603050405020304" pitchFamily="18" charset="0"/>
              </a:defRPr>
            </a:lvl6pPr>
            <a:lvl7pPr marL="2046679" indent="-157437" eaLnBrk="0" fontAlgn="base" hangingPunct="0">
              <a:spcBef>
                <a:spcPct val="0"/>
              </a:spcBef>
              <a:spcAft>
                <a:spcPct val="0"/>
              </a:spcAft>
              <a:defRPr sz="2300">
                <a:solidFill>
                  <a:schemeClr val="tx1"/>
                </a:solidFill>
                <a:latin typeface="Times" panose="02020603050405020304" pitchFamily="18" charset="0"/>
              </a:defRPr>
            </a:lvl7pPr>
            <a:lvl8pPr marL="2361552" indent="-157437" eaLnBrk="0" fontAlgn="base" hangingPunct="0">
              <a:spcBef>
                <a:spcPct val="0"/>
              </a:spcBef>
              <a:spcAft>
                <a:spcPct val="0"/>
              </a:spcAft>
              <a:defRPr sz="2300">
                <a:solidFill>
                  <a:schemeClr val="tx1"/>
                </a:solidFill>
                <a:latin typeface="Times" panose="02020603050405020304" pitchFamily="18" charset="0"/>
              </a:defRPr>
            </a:lvl8pPr>
            <a:lvl9pPr marL="2676426" indent="-157437" eaLnBrk="0" fontAlgn="base" hangingPunct="0">
              <a:spcBef>
                <a:spcPct val="0"/>
              </a:spcBef>
              <a:spcAft>
                <a:spcPct val="0"/>
              </a:spcAft>
              <a:defRPr sz="2300">
                <a:solidFill>
                  <a:schemeClr val="tx1"/>
                </a:solidFill>
                <a:latin typeface="Times" panose="02020603050405020304" pitchFamily="18" charset="0"/>
              </a:defRPr>
            </a:lvl9pPr>
          </a:lstStyle>
          <a:p>
            <a:fld id="{3A65E1C6-EABD-4591-A514-D22E8C19C977}" type="slidenum">
              <a:rPr lang="en-US" altLang="en-US" sz="1200"/>
              <a:pPr/>
              <a:t>2</a:t>
            </a:fld>
            <a:endParaRPr lang="en-US" altLang="en-US" sz="120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2470168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3</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846115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4</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3023108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5</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1508936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6</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213145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300">
                <a:solidFill>
                  <a:schemeClr val="tx1"/>
                </a:solidFill>
                <a:latin typeface="Times" panose="02020603050405020304" pitchFamily="18" charset="0"/>
              </a:defRPr>
            </a:lvl1pPr>
            <a:lvl2pPr marL="511670" indent="-196796">
              <a:defRPr sz="2300">
                <a:solidFill>
                  <a:schemeClr val="tx1"/>
                </a:solidFill>
                <a:latin typeface="Times" panose="02020603050405020304" pitchFamily="18" charset="0"/>
              </a:defRPr>
            </a:lvl2pPr>
            <a:lvl3pPr marL="787184" indent="-157437">
              <a:defRPr sz="2300">
                <a:solidFill>
                  <a:schemeClr val="tx1"/>
                </a:solidFill>
                <a:latin typeface="Times" panose="02020603050405020304" pitchFamily="18" charset="0"/>
              </a:defRPr>
            </a:lvl3pPr>
            <a:lvl4pPr marL="1102058" indent="-157437">
              <a:defRPr sz="2300">
                <a:solidFill>
                  <a:schemeClr val="tx1"/>
                </a:solidFill>
                <a:latin typeface="Times" panose="02020603050405020304" pitchFamily="18" charset="0"/>
              </a:defRPr>
            </a:lvl4pPr>
            <a:lvl5pPr marL="1416931" indent="-157437">
              <a:defRPr sz="2300">
                <a:solidFill>
                  <a:schemeClr val="tx1"/>
                </a:solidFill>
                <a:latin typeface="Times" panose="02020603050405020304" pitchFamily="18" charset="0"/>
              </a:defRPr>
            </a:lvl5pPr>
            <a:lvl6pPr marL="1731805" indent="-157437" eaLnBrk="0" fontAlgn="base" hangingPunct="0">
              <a:spcBef>
                <a:spcPct val="0"/>
              </a:spcBef>
              <a:spcAft>
                <a:spcPct val="0"/>
              </a:spcAft>
              <a:defRPr sz="2300">
                <a:solidFill>
                  <a:schemeClr val="tx1"/>
                </a:solidFill>
                <a:latin typeface="Times" panose="02020603050405020304" pitchFamily="18" charset="0"/>
              </a:defRPr>
            </a:lvl6pPr>
            <a:lvl7pPr marL="2046679" indent="-157437" eaLnBrk="0" fontAlgn="base" hangingPunct="0">
              <a:spcBef>
                <a:spcPct val="0"/>
              </a:spcBef>
              <a:spcAft>
                <a:spcPct val="0"/>
              </a:spcAft>
              <a:defRPr sz="2300">
                <a:solidFill>
                  <a:schemeClr val="tx1"/>
                </a:solidFill>
                <a:latin typeface="Times" panose="02020603050405020304" pitchFamily="18" charset="0"/>
              </a:defRPr>
            </a:lvl7pPr>
            <a:lvl8pPr marL="2361552" indent="-157437" eaLnBrk="0" fontAlgn="base" hangingPunct="0">
              <a:spcBef>
                <a:spcPct val="0"/>
              </a:spcBef>
              <a:spcAft>
                <a:spcPct val="0"/>
              </a:spcAft>
              <a:defRPr sz="2300">
                <a:solidFill>
                  <a:schemeClr val="tx1"/>
                </a:solidFill>
                <a:latin typeface="Times" panose="02020603050405020304" pitchFamily="18" charset="0"/>
              </a:defRPr>
            </a:lvl8pPr>
            <a:lvl9pPr marL="2676426" indent="-157437" eaLnBrk="0" fontAlgn="base" hangingPunct="0">
              <a:spcBef>
                <a:spcPct val="0"/>
              </a:spcBef>
              <a:spcAft>
                <a:spcPct val="0"/>
              </a:spcAft>
              <a:defRPr sz="2300">
                <a:solidFill>
                  <a:schemeClr val="tx1"/>
                </a:solidFill>
                <a:latin typeface="Times" panose="02020603050405020304" pitchFamily="18" charset="0"/>
              </a:defRPr>
            </a:lvl9pPr>
          </a:lstStyle>
          <a:p>
            <a:fld id="{3A65E1C6-EABD-4591-A514-D22E8C19C977}" type="slidenum">
              <a:rPr lang="en-US" altLang="en-US" sz="1200"/>
              <a:pPr/>
              <a:t>7</a:t>
            </a:fld>
            <a:endParaRPr lang="en-US" altLang="en-US" sz="120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1219803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8</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3049901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fld id="{3A65E1C6-EABD-4591-A514-D22E8C19C977}" type="slidenum">
              <a:rPr lang="en-US" altLang="en-US" sz="1700" smtClean="0"/>
              <a:pPr/>
              <a:t>9</a:t>
            </a:fld>
            <a:endParaRPr lang="en-US" altLang="en-US" sz="1700" smtClean="0"/>
          </a:p>
        </p:txBody>
      </p:sp>
      <p:sp>
        <p:nvSpPr>
          <p:cNvPr id="4099" name="Rectangle 1026"/>
          <p:cNvSpPr>
            <a:spLocks noGrp="1" noRot="1" noChangeAspect="1" noChangeArrowheads="1" noTextEdit="1"/>
          </p:cNvSpPr>
          <p:nvPr>
            <p:ph type="sldImg"/>
          </p:nvPr>
        </p:nvSpPr>
        <p:spPr>
          <a:solidFill>
            <a:srgbClr val="FFFFFF"/>
          </a:solidFill>
          <a:ln/>
        </p:spPr>
      </p:sp>
      <p:sp>
        <p:nvSpPr>
          <p:cNvPr id="4100" name="Rectangle 1027"/>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GB" altLang="en-US" smtClean="0">
              <a:latin typeface="Times" panose="02020603050405020304" pitchFamily="18" charset="0"/>
            </a:endParaRPr>
          </a:p>
        </p:txBody>
      </p:sp>
    </p:spTree>
    <p:extLst>
      <p:ext uri="{BB962C8B-B14F-4D97-AF65-F5344CB8AC3E}">
        <p14:creationId xmlns:p14="http://schemas.microsoft.com/office/powerpoint/2010/main" val="3242146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596"/>
            <a:ext cx="10881360" cy="2058035"/>
          </a:xfrm>
        </p:spPr>
        <p:txBody>
          <a:bodyPr/>
          <a:lstStyle/>
          <a:p>
            <a:r>
              <a:rPr lang="en-US" smtClean="0"/>
              <a:t>Click to edit Master title style</a:t>
            </a:r>
            <a:endParaRPr lang="en-GB"/>
          </a:p>
        </p:txBody>
      </p:sp>
      <p:sp>
        <p:nvSpPr>
          <p:cNvPr id="3" name="Subtitle 2"/>
          <p:cNvSpPr>
            <a:spLocks noGrp="1"/>
          </p:cNvSpPr>
          <p:nvPr>
            <p:ph type="subTitle" idx="1"/>
          </p:nvPr>
        </p:nvSpPr>
        <p:spPr>
          <a:xfrm>
            <a:off x="1920240" y="5440680"/>
            <a:ext cx="8961120" cy="2453640"/>
          </a:xfrm>
        </p:spPr>
        <p:txBody>
          <a:bodyPr/>
          <a:lstStyle>
            <a:lvl1pPr marL="0" indent="0" algn="ctr">
              <a:buNone/>
              <a:defRPr/>
            </a:lvl1pPr>
            <a:lvl2pPr marL="640080" indent="0" algn="ctr">
              <a:buNone/>
              <a:defRPr/>
            </a:lvl2pPr>
            <a:lvl3pPr marL="1280160" indent="0" algn="ctr">
              <a:buNone/>
              <a:defRPr/>
            </a:lvl3pPr>
            <a:lvl4pPr marL="1920240" indent="0" algn="ctr">
              <a:buNone/>
              <a:defRPr/>
            </a:lvl4pPr>
            <a:lvl5pPr marL="2560320" indent="0" algn="ctr">
              <a:buNone/>
              <a:defRPr/>
            </a:lvl5pPr>
            <a:lvl6pPr marL="3200400" indent="0" algn="ctr">
              <a:buNone/>
              <a:defRPr/>
            </a:lvl6pPr>
            <a:lvl7pPr marL="3840480" indent="0" algn="ctr">
              <a:buNone/>
              <a:defRPr/>
            </a:lvl7pPr>
            <a:lvl8pPr marL="4480560" indent="0" algn="ctr">
              <a:buNone/>
              <a:defRPr/>
            </a:lvl8pPr>
            <a:lvl9pPr marL="512064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408BA5-A8FA-4EE4-AFA6-AF6CFFFC6D92}" type="slidenum">
              <a:rPr lang="en-US" altLang="en-US"/>
              <a:pPr>
                <a:defRPr/>
              </a:pPr>
              <a:t>‹#›</a:t>
            </a:fld>
            <a:endParaRPr lang="en-US" altLang="en-US"/>
          </a:p>
        </p:txBody>
      </p:sp>
    </p:spTree>
    <p:extLst>
      <p:ext uri="{BB962C8B-B14F-4D97-AF65-F5344CB8AC3E}">
        <p14:creationId xmlns:p14="http://schemas.microsoft.com/office/powerpoint/2010/main" val="422510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7EB744-DA5D-4862-81B0-9B914F7CFC6B}" type="slidenum">
              <a:rPr lang="en-US" altLang="en-US"/>
              <a:pPr>
                <a:defRPr/>
              </a:pPr>
              <a:t>‹#›</a:t>
            </a:fld>
            <a:endParaRPr lang="en-US" altLang="en-US"/>
          </a:p>
        </p:txBody>
      </p:sp>
    </p:spTree>
    <p:extLst>
      <p:ext uri="{BB962C8B-B14F-4D97-AF65-F5344CB8AC3E}">
        <p14:creationId xmlns:p14="http://schemas.microsoft.com/office/powerpoint/2010/main" val="188766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1140" y="853440"/>
            <a:ext cx="2720340" cy="768096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960120" y="853440"/>
            <a:ext cx="7947660" cy="76809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C3045A-11CE-40BC-826F-DD8C02E733BC}" type="slidenum">
              <a:rPr lang="en-US" altLang="en-US"/>
              <a:pPr>
                <a:defRPr/>
              </a:pPr>
              <a:t>‹#›</a:t>
            </a:fld>
            <a:endParaRPr lang="en-US" altLang="en-US"/>
          </a:p>
        </p:txBody>
      </p:sp>
    </p:spTree>
    <p:extLst>
      <p:ext uri="{BB962C8B-B14F-4D97-AF65-F5344CB8AC3E}">
        <p14:creationId xmlns:p14="http://schemas.microsoft.com/office/powerpoint/2010/main" val="1257342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65852E-A9FE-4854-B976-4A3F282BB372}" type="slidenum">
              <a:rPr lang="en-US" altLang="en-US"/>
              <a:pPr>
                <a:defRPr/>
              </a:pPr>
              <a:t>‹#›</a:t>
            </a:fld>
            <a:endParaRPr lang="en-US" altLang="en-US"/>
          </a:p>
        </p:txBody>
      </p:sp>
    </p:spTree>
    <p:extLst>
      <p:ext uri="{BB962C8B-B14F-4D97-AF65-F5344CB8AC3E}">
        <p14:creationId xmlns:p14="http://schemas.microsoft.com/office/powerpoint/2010/main" val="3071106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661"/>
            <a:ext cx="10881360" cy="1906905"/>
          </a:xfrm>
        </p:spPr>
        <p:txBody>
          <a:bodyPr anchor="t"/>
          <a:lstStyle>
            <a:lvl1pPr algn="l">
              <a:defRPr sz="5600" b="1" cap="all"/>
            </a:lvl1pPr>
          </a:lstStyle>
          <a:p>
            <a:r>
              <a:rPr lang="en-US" smtClean="0"/>
              <a:t>Click to edit Master title style</a:t>
            </a:r>
            <a:endParaRPr lang="en-GB"/>
          </a:p>
        </p:txBody>
      </p:sp>
      <p:sp>
        <p:nvSpPr>
          <p:cNvPr id="3" name="Text Placeholder 2"/>
          <p:cNvSpPr>
            <a:spLocks noGrp="1"/>
          </p:cNvSpPr>
          <p:nvPr>
            <p:ph type="body" idx="1"/>
          </p:nvPr>
        </p:nvSpPr>
        <p:spPr>
          <a:xfrm>
            <a:off x="1011238" y="4069399"/>
            <a:ext cx="10881360" cy="2100262"/>
          </a:xfrm>
        </p:spPr>
        <p:txBody>
          <a:bodyPr anchor="b"/>
          <a:lstStyle>
            <a:lvl1pPr marL="0" indent="0">
              <a:buNone/>
              <a:defRPr sz="2800"/>
            </a:lvl1pPr>
            <a:lvl2pPr marL="640080" indent="0">
              <a:buNone/>
              <a:defRPr sz="2500"/>
            </a:lvl2pPr>
            <a:lvl3pPr marL="1280160" indent="0">
              <a:buNone/>
              <a:defRPr sz="2200"/>
            </a:lvl3pPr>
            <a:lvl4pPr marL="1920240" indent="0">
              <a:buNone/>
              <a:defRPr sz="2000"/>
            </a:lvl4pPr>
            <a:lvl5pPr marL="2560320" indent="0">
              <a:buNone/>
              <a:defRPr sz="2000"/>
            </a:lvl5pPr>
            <a:lvl6pPr marL="3200400" indent="0">
              <a:buNone/>
              <a:defRPr sz="2000"/>
            </a:lvl6pPr>
            <a:lvl7pPr marL="3840480" indent="0">
              <a:buNone/>
              <a:defRPr sz="2000"/>
            </a:lvl7pPr>
            <a:lvl8pPr marL="4480560" indent="0">
              <a:buNone/>
              <a:defRPr sz="2000"/>
            </a:lvl8pPr>
            <a:lvl9pPr marL="5120640" indent="0">
              <a:buNone/>
              <a:defRPr sz="20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E2AF88-C79E-4646-A5AA-D9D6B403A4E7}" type="slidenum">
              <a:rPr lang="en-US" altLang="en-US"/>
              <a:pPr>
                <a:defRPr/>
              </a:pPr>
              <a:t>‹#›</a:t>
            </a:fld>
            <a:endParaRPr lang="en-US" altLang="en-US"/>
          </a:p>
        </p:txBody>
      </p:sp>
    </p:spTree>
    <p:extLst>
      <p:ext uri="{BB962C8B-B14F-4D97-AF65-F5344CB8AC3E}">
        <p14:creationId xmlns:p14="http://schemas.microsoft.com/office/powerpoint/2010/main" val="3846922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960120" y="2773680"/>
            <a:ext cx="5334000" cy="5760720"/>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507480" y="2773680"/>
            <a:ext cx="5334000" cy="5760720"/>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CB876B-77DB-4CAF-A4A0-428277910035}" type="slidenum">
              <a:rPr lang="en-US" altLang="en-US"/>
              <a:pPr>
                <a:defRPr/>
              </a:pPr>
              <a:t>‹#›</a:t>
            </a:fld>
            <a:endParaRPr lang="en-US" altLang="en-US"/>
          </a:p>
        </p:txBody>
      </p:sp>
    </p:spTree>
    <p:extLst>
      <p:ext uri="{BB962C8B-B14F-4D97-AF65-F5344CB8AC3E}">
        <p14:creationId xmlns:p14="http://schemas.microsoft.com/office/powerpoint/2010/main" val="3448880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521440" cy="16002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en-US" smtClean="0"/>
              <a:t>Click to edit Master text styles</a:t>
            </a:r>
          </a:p>
        </p:txBody>
      </p:sp>
      <p:sp>
        <p:nvSpPr>
          <p:cNvPr id="4" name="Content Placeholder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en-US" smtClean="0"/>
              <a:t>Click to edit Master text styles</a:t>
            </a:r>
          </a:p>
        </p:txBody>
      </p:sp>
      <p:sp>
        <p:nvSpPr>
          <p:cNvPr id="6" name="Content Placeholder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B76A779-65BC-4DB5-B91A-6DCAD8ED8BE3}" type="slidenum">
              <a:rPr lang="en-US" altLang="en-US"/>
              <a:pPr>
                <a:defRPr/>
              </a:pPr>
              <a:t>‹#›</a:t>
            </a:fld>
            <a:endParaRPr lang="en-US" altLang="en-US"/>
          </a:p>
        </p:txBody>
      </p:sp>
    </p:spTree>
    <p:extLst>
      <p:ext uri="{BB962C8B-B14F-4D97-AF65-F5344CB8AC3E}">
        <p14:creationId xmlns:p14="http://schemas.microsoft.com/office/powerpoint/2010/main" val="1598605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FFA98C0-64B3-48D7-BC4B-FE7110E62DDB}" type="slidenum">
              <a:rPr lang="en-US" altLang="en-US"/>
              <a:pPr>
                <a:defRPr/>
              </a:pPr>
              <a:t>‹#›</a:t>
            </a:fld>
            <a:endParaRPr lang="en-US" altLang="en-US"/>
          </a:p>
        </p:txBody>
      </p:sp>
    </p:spTree>
    <p:extLst>
      <p:ext uri="{BB962C8B-B14F-4D97-AF65-F5344CB8AC3E}">
        <p14:creationId xmlns:p14="http://schemas.microsoft.com/office/powerpoint/2010/main" val="2268758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B7B1480-4309-499E-9CE4-C0C8FDF3728F}" type="slidenum">
              <a:rPr lang="en-US" altLang="en-US"/>
              <a:pPr>
                <a:defRPr/>
              </a:pPr>
              <a:t>‹#›</a:t>
            </a:fld>
            <a:endParaRPr lang="en-US" altLang="en-US"/>
          </a:p>
        </p:txBody>
      </p:sp>
    </p:spTree>
    <p:extLst>
      <p:ext uri="{BB962C8B-B14F-4D97-AF65-F5344CB8AC3E}">
        <p14:creationId xmlns:p14="http://schemas.microsoft.com/office/powerpoint/2010/main" val="7223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1" y="382270"/>
            <a:ext cx="4211638" cy="1626870"/>
          </a:xfrm>
        </p:spPr>
        <p:txBody>
          <a:bodyPr anchor="b"/>
          <a:lstStyle>
            <a:lvl1pPr algn="l">
              <a:defRPr sz="2800" b="1"/>
            </a:lvl1pPr>
          </a:lstStyle>
          <a:p>
            <a:r>
              <a:rPr lang="en-US" smtClean="0"/>
              <a:t>Click to edit Master title style</a:t>
            </a:r>
            <a:endParaRPr lang="en-GB"/>
          </a:p>
        </p:txBody>
      </p:sp>
      <p:sp>
        <p:nvSpPr>
          <p:cNvPr id="3" name="Content Placeholder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E697CF-B425-4E38-AC5D-7BA79F54142C}" type="slidenum">
              <a:rPr lang="en-US" altLang="en-US"/>
              <a:pPr>
                <a:defRPr/>
              </a:pPr>
              <a:t>‹#›</a:t>
            </a:fld>
            <a:endParaRPr lang="en-US" altLang="en-US"/>
          </a:p>
        </p:txBody>
      </p:sp>
    </p:spTree>
    <p:extLst>
      <p:ext uri="{BB962C8B-B14F-4D97-AF65-F5344CB8AC3E}">
        <p14:creationId xmlns:p14="http://schemas.microsoft.com/office/powerpoint/2010/main" val="428751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203" y="6720840"/>
            <a:ext cx="7680960" cy="793433"/>
          </a:xfrm>
        </p:spPr>
        <p:txBody>
          <a:bodyPr anchor="b"/>
          <a:lstStyle>
            <a:lvl1pPr algn="l">
              <a:defRPr sz="2800" b="1"/>
            </a:lvl1pPr>
          </a:lstStyle>
          <a:p>
            <a:r>
              <a:rPr lang="en-US" smtClean="0"/>
              <a:t>Click to edit Master title style</a:t>
            </a:r>
            <a:endParaRPr lang="en-GB"/>
          </a:p>
        </p:txBody>
      </p:sp>
      <p:sp>
        <p:nvSpPr>
          <p:cNvPr id="3" name="Picture Placeholder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pPr lvl="0"/>
            <a:endParaRPr lang="en-GB" noProof="0" smtClean="0"/>
          </a:p>
        </p:txBody>
      </p:sp>
      <p:sp>
        <p:nvSpPr>
          <p:cNvPr id="4" name="Text Placeholder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76FB66-6CEC-4DCC-9472-57F436EA1E59}" type="slidenum">
              <a:rPr lang="en-US" altLang="en-US"/>
              <a:pPr>
                <a:defRPr/>
              </a:pPr>
              <a:t>‹#›</a:t>
            </a:fld>
            <a:endParaRPr lang="en-US" altLang="en-US"/>
          </a:p>
        </p:txBody>
      </p:sp>
    </p:spTree>
    <p:extLst>
      <p:ext uri="{BB962C8B-B14F-4D97-AF65-F5344CB8AC3E}">
        <p14:creationId xmlns:p14="http://schemas.microsoft.com/office/powerpoint/2010/main" val="1329338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60438" y="854075"/>
            <a:ext cx="1088072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16" tIns="64008" rIns="128016" bIns="64008"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960438" y="2773363"/>
            <a:ext cx="10880725" cy="576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16" tIns="64008" rIns="128016" bIns="640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960438" y="8747125"/>
            <a:ext cx="2667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16" tIns="64008" rIns="128016" bIns="64008" numCol="1" anchor="t" anchorCtr="0" compatLnSpc="1">
            <a:prstTxWarp prst="textNoShape">
              <a:avLst/>
            </a:prstTxWarp>
          </a:bodyPr>
          <a:lstStyle>
            <a:lvl1pPr algn="l">
              <a:defRPr sz="2000">
                <a:latin typeface="Times" charset="0"/>
              </a:defRPr>
            </a:lvl1pPr>
          </a:lstStyle>
          <a:p>
            <a:pPr>
              <a:defRPr/>
            </a:pPr>
            <a:endParaRPr lang="en-US"/>
          </a:p>
        </p:txBody>
      </p:sp>
      <p:sp>
        <p:nvSpPr>
          <p:cNvPr id="1029" name="Rectangle 5"/>
          <p:cNvSpPr>
            <a:spLocks noGrp="1" noChangeArrowheads="1"/>
          </p:cNvSpPr>
          <p:nvPr>
            <p:ph type="ftr" sz="quarter" idx="3"/>
          </p:nvPr>
        </p:nvSpPr>
        <p:spPr bwMode="auto">
          <a:xfrm>
            <a:off x="4373563" y="8747125"/>
            <a:ext cx="40544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16" tIns="64008" rIns="128016" bIns="64008" numCol="1" anchor="t" anchorCtr="0" compatLnSpc="1">
            <a:prstTxWarp prst="textNoShape">
              <a:avLst/>
            </a:prstTxWarp>
          </a:bodyPr>
          <a:lstStyle>
            <a:lvl1pPr algn="ctr">
              <a:defRPr sz="2000">
                <a:latin typeface="Times" charset="0"/>
              </a:defRPr>
            </a:lvl1pPr>
          </a:lstStyle>
          <a:p>
            <a:pPr>
              <a:defRPr/>
            </a:pPr>
            <a:endParaRPr lang="en-US"/>
          </a:p>
        </p:txBody>
      </p:sp>
      <p:sp>
        <p:nvSpPr>
          <p:cNvPr id="1030" name="Rectangle 6"/>
          <p:cNvSpPr>
            <a:spLocks noGrp="1" noChangeArrowheads="1"/>
          </p:cNvSpPr>
          <p:nvPr>
            <p:ph type="sldNum" sz="quarter" idx="4"/>
          </p:nvPr>
        </p:nvSpPr>
        <p:spPr bwMode="auto">
          <a:xfrm>
            <a:off x="9174163" y="8747125"/>
            <a:ext cx="2667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16" tIns="64008" rIns="128016" bIns="64008" numCol="1" anchor="t" anchorCtr="0" compatLnSpc="1">
            <a:prstTxWarp prst="textNoShape">
              <a:avLst/>
            </a:prstTxWarp>
          </a:bodyPr>
          <a:lstStyle>
            <a:lvl1pPr algn="r">
              <a:defRPr sz="2000"/>
            </a:lvl1pPr>
          </a:lstStyle>
          <a:p>
            <a:pPr>
              <a:defRPr/>
            </a:pPr>
            <a:fld id="{BA0042AC-024F-4AA5-9FF2-39B565869D9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3000">
    <p:dissolve/>
  </p:transition>
  <p:txStyles>
    <p:titleStyle>
      <a:lvl1pPr algn="ctr" rtl="0" eaLnBrk="0" fontAlgn="base" hangingPunct="0">
        <a:spcBef>
          <a:spcPct val="0"/>
        </a:spcBef>
        <a:spcAft>
          <a:spcPct val="0"/>
        </a:spcAft>
        <a:defRPr sz="6200">
          <a:solidFill>
            <a:schemeClr val="tx2"/>
          </a:solidFill>
          <a:latin typeface="+mj-lt"/>
          <a:ea typeface="+mj-ea"/>
          <a:cs typeface="+mj-cs"/>
        </a:defRPr>
      </a:lvl1pPr>
      <a:lvl2pPr algn="ctr" rtl="0" eaLnBrk="0" fontAlgn="base" hangingPunct="0">
        <a:spcBef>
          <a:spcPct val="0"/>
        </a:spcBef>
        <a:spcAft>
          <a:spcPct val="0"/>
        </a:spcAft>
        <a:defRPr sz="6200">
          <a:solidFill>
            <a:schemeClr val="tx2"/>
          </a:solidFill>
          <a:latin typeface="Times" charset="0"/>
        </a:defRPr>
      </a:lvl2pPr>
      <a:lvl3pPr algn="ctr" rtl="0" eaLnBrk="0" fontAlgn="base" hangingPunct="0">
        <a:spcBef>
          <a:spcPct val="0"/>
        </a:spcBef>
        <a:spcAft>
          <a:spcPct val="0"/>
        </a:spcAft>
        <a:defRPr sz="6200">
          <a:solidFill>
            <a:schemeClr val="tx2"/>
          </a:solidFill>
          <a:latin typeface="Times" charset="0"/>
        </a:defRPr>
      </a:lvl3pPr>
      <a:lvl4pPr algn="ctr" rtl="0" eaLnBrk="0" fontAlgn="base" hangingPunct="0">
        <a:spcBef>
          <a:spcPct val="0"/>
        </a:spcBef>
        <a:spcAft>
          <a:spcPct val="0"/>
        </a:spcAft>
        <a:defRPr sz="6200">
          <a:solidFill>
            <a:schemeClr val="tx2"/>
          </a:solidFill>
          <a:latin typeface="Times" charset="0"/>
        </a:defRPr>
      </a:lvl4pPr>
      <a:lvl5pPr algn="ctr" rtl="0" eaLnBrk="0" fontAlgn="base" hangingPunct="0">
        <a:spcBef>
          <a:spcPct val="0"/>
        </a:spcBef>
        <a:spcAft>
          <a:spcPct val="0"/>
        </a:spcAft>
        <a:defRPr sz="6200">
          <a:solidFill>
            <a:schemeClr val="tx2"/>
          </a:solidFill>
          <a:latin typeface="Times" charset="0"/>
        </a:defRPr>
      </a:lvl5pPr>
      <a:lvl6pPr marL="640080" algn="ctr" rtl="0" fontAlgn="base">
        <a:spcBef>
          <a:spcPct val="0"/>
        </a:spcBef>
        <a:spcAft>
          <a:spcPct val="0"/>
        </a:spcAft>
        <a:defRPr sz="6200">
          <a:solidFill>
            <a:schemeClr val="tx2"/>
          </a:solidFill>
          <a:latin typeface="Times" charset="0"/>
        </a:defRPr>
      </a:lvl6pPr>
      <a:lvl7pPr marL="1280160" algn="ctr" rtl="0" fontAlgn="base">
        <a:spcBef>
          <a:spcPct val="0"/>
        </a:spcBef>
        <a:spcAft>
          <a:spcPct val="0"/>
        </a:spcAft>
        <a:defRPr sz="6200">
          <a:solidFill>
            <a:schemeClr val="tx2"/>
          </a:solidFill>
          <a:latin typeface="Times" charset="0"/>
        </a:defRPr>
      </a:lvl7pPr>
      <a:lvl8pPr marL="1920240" algn="ctr" rtl="0" fontAlgn="base">
        <a:spcBef>
          <a:spcPct val="0"/>
        </a:spcBef>
        <a:spcAft>
          <a:spcPct val="0"/>
        </a:spcAft>
        <a:defRPr sz="6200">
          <a:solidFill>
            <a:schemeClr val="tx2"/>
          </a:solidFill>
          <a:latin typeface="Times" charset="0"/>
        </a:defRPr>
      </a:lvl8pPr>
      <a:lvl9pPr marL="2560320" algn="ctr" rtl="0" fontAlgn="base">
        <a:spcBef>
          <a:spcPct val="0"/>
        </a:spcBef>
        <a:spcAft>
          <a:spcPct val="0"/>
        </a:spcAft>
        <a:defRPr sz="6200">
          <a:solidFill>
            <a:schemeClr val="tx2"/>
          </a:solidFill>
          <a:latin typeface="Times" charset="0"/>
        </a:defRPr>
      </a:lvl9pPr>
    </p:titleStyle>
    <p:bodyStyle>
      <a:lvl1pPr marL="479425" indent="-479425" algn="l" rtl="0" eaLnBrk="0" fontAlgn="base" hangingPunct="0">
        <a:spcBef>
          <a:spcPct val="20000"/>
        </a:spcBef>
        <a:spcAft>
          <a:spcPct val="0"/>
        </a:spcAft>
        <a:buChar char="•"/>
        <a:defRPr sz="4500">
          <a:solidFill>
            <a:schemeClr val="tx1"/>
          </a:solidFill>
          <a:latin typeface="+mn-lt"/>
          <a:ea typeface="+mn-ea"/>
          <a:cs typeface="+mn-cs"/>
        </a:defRPr>
      </a:lvl1pPr>
      <a:lvl2pPr marL="1039813" indent="-400050" algn="l" rtl="0" eaLnBrk="0" fontAlgn="base" hangingPunct="0">
        <a:spcBef>
          <a:spcPct val="20000"/>
        </a:spcBef>
        <a:spcAft>
          <a:spcPct val="0"/>
        </a:spcAft>
        <a:buChar char="–"/>
        <a:defRPr sz="3900">
          <a:solidFill>
            <a:schemeClr val="tx1"/>
          </a:solidFill>
          <a:latin typeface="+mn-lt"/>
        </a:defRPr>
      </a:lvl2pPr>
      <a:lvl3pPr marL="1600200" indent="-319088" algn="l" rtl="0" eaLnBrk="0" fontAlgn="base" hangingPunct="0">
        <a:spcBef>
          <a:spcPct val="20000"/>
        </a:spcBef>
        <a:spcAft>
          <a:spcPct val="0"/>
        </a:spcAft>
        <a:buChar char="•"/>
        <a:defRPr sz="3400">
          <a:solidFill>
            <a:schemeClr val="tx1"/>
          </a:solidFill>
          <a:latin typeface="+mn-lt"/>
        </a:defRPr>
      </a:lvl3pPr>
      <a:lvl4pPr marL="2239963" indent="-319088" algn="l" rtl="0" eaLnBrk="0" fontAlgn="base" hangingPunct="0">
        <a:spcBef>
          <a:spcPct val="20000"/>
        </a:spcBef>
        <a:spcAft>
          <a:spcPct val="0"/>
        </a:spcAft>
        <a:buChar char="–"/>
        <a:defRPr sz="2800">
          <a:solidFill>
            <a:schemeClr val="tx1"/>
          </a:solidFill>
          <a:latin typeface="+mn-lt"/>
        </a:defRPr>
      </a:lvl4pPr>
      <a:lvl5pPr marL="2879725" indent="-319088" algn="l" rtl="0" eaLnBrk="0" fontAlgn="base" hangingPunct="0">
        <a:spcBef>
          <a:spcPct val="20000"/>
        </a:spcBef>
        <a:spcAft>
          <a:spcPct val="0"/>
        </a:spcAft>
        <a:buChar char="»"/>
        <a:defRPr sz="2800">
          <a:solidFill>
            <a:schemeClr val="tx1"/>
          </a:solidFill>
          <a:latin typeface="+mn-lt"/>
        </a:defRPr>
      </a:lvl5pPr>
      <a:lvl6pPr marL="3520440" indent="-320040" algn="l" rtl="0" fontAlgn="base">
        <a:spcBef>
          <a:spcPct val="20000"/>
        </a:spcBef>
        <a:spcAft>
          <a:spcPct val="0"/>
        </a:spcAft>
        <a:buChar char="»"/>
        <a:defRPr sz="2800">
          <a:solidFill>
            <a:schemeClr val="tx1"/>
          </a:solidFill>
          <a:latin typeface="+mn-lt"/>
        </a:defRPr>
      </a:lvl6pPr>
      <a:lvl7pPr marL="4160520" indent="-320040" algn="l" rtl="0" fontAlgn="base">
        <a:spcBef>
          <a:spcPct val="20000"/>
        </a:spcBef>
        <a:spcAft>
          <a:spcPct val="0"/>
        </a:spcAft>
        <a:buChar char="»"/>
        <a:defRPr sz="2800">
          <a:solidFill>
            <a:schemeClr val="tx1"/>
          </a:solidFill>
          <a:latin typeface="+mn-lt"/>
        </a:defRPr>
      </a:lvl7pPr>
      <a:lvl8pPr marL="4800600" indent="-320040" algn="l" rtl="0" fontAlgn="base">
        <a:spcBef>
          <a:spcPct val="20000"/>
        </a:spcBef>
        <a:spcAft>
          <a:spcPct val="0"/>
        </a:spcAft>
        <a:buChar char="»"/>
        <a:defRPr sz="2800">
          <a:solidFill>
            <a:schemeClr val="tx1"/>
          </a:solidFill>
          <a:latin typeface="+mn-lt"/>
        </a:defRPr>
      </a:lvl8pPr>
      <a:lvl9pPr marL="5440680" indent="-320040" algn="l" rtl="0" fontAlgn="base">
        <a:spcBef>
          <a:spcPct val="20000"/>
        </a:spcBef>
        <a:spcAft>
          <a:spcPct val="0"/>
        </a:spcAft>
        <a:buChar char="»"/>
        <a:defRPr sz="2800">
          <a:solidFill>
            <a:schemeClr val="tx1"/>
          </a:solidFill>
          <a:latin typeface="+mn-lt"/>
        </a:defRPr>
      </a:lvl9pPr>
    </p:bodyStyle>
    <p:other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p:grpSpPr>
        <p:sp>
          <p:nvSpPr>
            <p:cNvPr id="3077" name="Rectangle 6"/>
            <p:cNvSpPr>
              <a:spLocks noChangeArrowheads="1"/>
            </p:cNvSpPr>
            <p:nvPr/>
          </p:nvSpPr>
          <p:spPr bwMode="auto">
            <a:xfrm>
              <a:off x="5605" y="0"/>
              <a:ext cx="1008" cy="288"/>
            </a:xfrm>
            <a:prstGeom prst="rect">
              <a:avLst/>
            </a:prstGeom>
            <a:solidFill>
              <a:srgbClr val="CA0A2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a:solidFill>
                    <a:schemeClr val="bg1"/>
                  </a:solidFill>
                  <a:latin typeface="Arial" panose="020B0604020202020204" pitchFamily="34" charset="0"/>
                </a:rPr>
                <a:t>design</a:t>
              </a:r>
              <a:r>
                <a:rPr lang="en-US" altLang="en-US" sz="2800">
                  <a:solidFill>
                    <a:schemeClr val="bg1"/>
                  </a:solidFill>
                  <a:latin typeface="Arial" panose="020B0604020202020204" pitchFamily="34" charset="0"/>
                </a:rPr>
                <a:t>technology</a:t>
              </a: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C0000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rgbClr val="CA0A2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C00000"/>
          </a:solidFill>
          <a:ln w="57150">
            <a:solidFill>
              <a:srgbClr val="CA0A2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7 Electronics</a:t>
            </a:r>
          </a:p>
        </p:txBody>
      </p:sp>
      <p:sp>
        <p:nvSpPr>
          <p:cNvPr id="12" name="Rectangle 11"/>
          <p:cNvSpPr/>
          <p:nvPr/>
        </p:nvSpPr>
        <p:spPr>
          <a:xfrm>
            <a:off x="343300" y="7251117"/>
            <a:ext cx="4606624" cy="1384995"/>
          </a:xfrm>
          <a:prstGeom prst="rect">
            <a:avLst/>
          </a:prstGeom>
          <a:ln w="57150">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Produce </a:t>
            </a:r>
            <a:r>
              <a:rPr lang="en-GB" sz="1000" b="1" dirty="0">
                <a:solidFill>
                  <a:srgbClr val="000000"/>
                </a:solidFill>
                <a:latin typeface="Arial Black" panose="020B0A04020102020204" pitchFamily="34" charset="0"/>
              </a:rPr>
              <a:t>a WORKING sensor alarm PCB (Genie </a:t>
            </a:r>
            <a:r>
              <a:rPr lang="en-GB" sz="1000" b="1" dirty="0" smtClean="0">
                <a:solidFill>
                  <a:srgbClr val="000000"/>
                </a:solidFill>
                <a:latin typeface="Arial Black" panose="020B0A04020102020204" pitchFamily="34" charset="0"/>
              </a:rPr>
              <a:t>08)</a:t>
            </a: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Programme your </a:t>
            </a:r>
            <a:r>
              <a:rPr lang="en-GB" sz="1000" b="1" dirty="0">
                <a:solidFill>
                  <a:srgbClr val="000000"/>
                </a:solidFill>
                <a:latin typeface="Arial Black" panose="020B0A04020102020204" pitchFamily="34" charset="0"/>
              </a:rPr>
              <a:t>microcontroller to become a sensor </a:t>
            </a:r>
            <a:r>
              <a:rPr lang="en-GB" sz="1000" b="1" dirty="0" smtClean="0">
                <a:solidFill>
                  <a:srgbClr val="000000"/>
                </a:solidFill>
                <a:latin typeface="Arial Black" panose="020B0A04020102020204" pitchFamily="34" charset="0"/>
              </a:rPr>
              <a:t>alarm</a:t>
            </a: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Produce </a:t>
            </a:r>
            <a:r>
              <a:rPr lang="en-GB" sz="1000" b="1" dirty="0">
                <a:solidFill>
                  <a:srgbClr val="000000"/>
                </a:solidFill>
                <a:latin typeface="Arial Black" panose="020B0A04020102020204" pitchFamily="34" charset="0"/>
              </a:rPr>
              <a:t>an original (one off) case design for your </a:t>
            </a:r>
            <a:r>
              <a:rPr lang="en-GB" sz="1000" b="1" dirty="0" smtClean="0">
                <a:solidFill>
                  <a:srgbClr val="000000"/>
                </a:solidFill>
                <a:latin typeface="Arial Black" panose="020B0A04020102020204" pitchFamily="34" charset="0"/>
              </a:rPr>
              <a:t>product</a:t>
            </a: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B050"/>
                </a:solidFill>
                <a:latin typeface="Arial Black" panose="020B0A04020102020204" pitchFamily="34" charset="0"/>
              </a:rPr>
              <a:t>Produce </a:t>
            </a:r>
            <a:r>
              <a:rPr lang="en-GB" sz="1000" b="1" dirty="0">
                <a:solidFill>
                  <a:srgbClr val="00B050"/>
                </a:solidFill>
                <a:latin typeface="Arial Black" panose="020B0A04020102020204" pitchFamily="34" charset="0"/>
              </a:rPr>
              <a:t>a blister style packaging design for your product </a:t>
            </a:r>
            <a:endParaRPr lang="en-GB" sz="1000" dirty="0">
              <a:solidFill>
                <a:srgbClr val="00B050"/>
              </a:solidFill>
              <a:latin typeface="Arial Black" panose="020B0A04020102020204" pitchFamily="34" charset="0"/>
            </a:endParaRPr>
          </a:p>
        </p:txBody>
      </p:sp>
      <p:sp>
        <p:nvSpPr>
          <p:cNvPr id="36" name="Rectangle 35"/>
          <p:cNvSpPr/>
          <p:nvPr/>
        </p:nvSpPr>
        <p:spPr>
          <a:xfrm>
            <a:off x="5254029" y="7255602"/>
            <a:ext cx="7146153" cy="1231106"/>
          </a:xfrm>
          <a:prstGeom prst="rect">
            <a:avLst/>
          </a:prstGeom>
          <a:ln w="57150">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Work to develop/improve your soldering skills to </a:t>
            </a:r>
            <a:r>
              <a:rPr lang="en-GB" sz="1000" b="1" dirty="0">
                <a:solidFill>
                  <a:srgbClr val="FF0000"/>
                </a:solidFill>
                <a:latin typeface="Arial Black" panose="020B0A04020102020204" pitchFamily="34" charset="0"/>
              </a:rPr>
              <a:t>GCSE level </a:t>
            </a:r>
            <a:r>
              <a:rPr lang="en-GB" sz="1000" b="1" dirty="0" smtClean="0">
                <a:solidFill>
                  <a:srgbClr val="FF0000"/>
                </a:solidFill>
                <a:latin typeface="Arial Black" panose="020B0A04020102020204" pitchFamily="34" charset="0"/>
              </a:rPr>
              <a:t>4+ </a:t>
            </a:r>
            <a:r>
              <a:rPr lang="en-GB" sz="1000" dirty="0">
                <a:solidFill>
                  <a:srgbClr val="FF0000"/>
                </a:solidFill>
                <a:latin typeface="Arial Black" panose="020B0A04020102020204" pitchFamily="34" charset="0"/>
              </a:rPr>
              <a:t>standard</a:t>
            </a:r>
          </a:p>
          <a:p>
            <a:pPr marL="408222" indent="-408222" defTabSz="653156">
              <a:buFont typeface="Arial" panose="020B0604020202020204" pitchFamily="34" charset="0"/>
              <a:buChar char="•"/>
              <a:defRPr/>
            </a:pP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Increase your understanding of the tools used in building electronic circuits</a:t>
            </a:r>
          </a:p>
          <a:p>
            <a:pPr defTabSz="653156">
              <a:defRPr/>
            </a:pP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Develop your skills in microcontroller programming and the software used</a:t>
            </a:r>
          </a:p>
          <a:p>
            <a:endParaRPr lang="en-GB" sz="1000" b="1" dirty="0" smtClean="0">
              <a:latin typeface="Arial Black" panose="020B0A04020102020204" pitchFamily="34" charset="0"/>
            </a:endParaRPr>
          </a:p>
        </p:txBody>
      </p:sp>
      <p:grpSp>
        <p:nvGrpSpPr>
          <p:cNvPr id="10" name="Group 9"/>
          <p:cNvGrpSpPr/>
          <p:nvPr/>
        </p:nvGrpSpPr>
        <p:grpSpPr>
          <a:xfrm>
            <a:off x="289292" y="1637419"/>
            <a:ext cx="6696744" cy="2594808"/>
            <a:chOff x="289292" y="1819945"/>
            <a:chExt cx="6696744" cy="2594808"/>
          </a:xfrm>
        </p:grpSpPr>
        <p:sp>
          <p:nvSpPr>
            <p:cNvPr id="9" name="Rectangle 8"/>
            <p:cNvSpPr/>
            <p:nvPr/>
          </p:nvSpPr>
          <p:spPr bwMode="auto">
            <a:xfrm>
              <a:off x="289292" y="1819945"/>
              <a:ext cx="6696744" cy="2594808"/>
            </a:xfrm>
            <a:prstGeom prst="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charset="0"/>
              </a:endParaRPr>
            </a:p>
          </p:txBody>
        </p:sp>
        <p:sp>
          <p:nvSpPr>
            <p:cNvPr id="13" name="Text Box 352"/>
            <p:cNvSpPr txBox="1">
              <a:spLocks noChangeArrowheads="1"/>
            </p:cNvSpPr>
            <p:nvPr/>
          </p:nvSpPr>
          <p:spPr bwMode="auto">
            <a:xfrm>
              <a:off x="568152" y="1819945"/>
              <a:ext cx="3960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200" b="1" dirty="0"/>
                <a:t>Integrated circuits (or I.C’s) </a:t>
              </a:r>
              <a:r>
                <a:rPr lang="en-GB" altLang="en-US" sz="1200" dirty="0"/>
                <a:t>are everywhere! They are an electronics circuit on a microchip.</a:t>
              </a:r>
            </a:p>
          </p:txBody>
        </p:sp>
        <p:grpSp>
          <p:nvGrpSpPr>
            <p:cNvPr id="14" name="Group 364"/>
            <p:cNvGrpSpPr>
              <a:grpSpLocks/>
            </p:cNvGrpSpPr>
            <p:nvPr/>
          </p:nvGrpSpPr>
          <p:grpSpPr bwMode="auto">
            <a:xfrm>
              <a:off x="1816801" y="2747878"/>
              <a:ext cx="2132013" cy="1666875"/>
              <a:chOff x="735" y="1117"/>
              <a:chExt cx="1343" cy="1050"/>
            </a:xfrm>
          </p:grpSpPr>
          <p:pic>
            <p:nvPicPr>
              <p:cNvPr id="15" name="Picture 3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 y="1117"/>
                <a:ext cx="1024" cy="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356"/>
              <p:cNvSpPr txBox="1">
                <a:spLocks noChangeArrowheads="1"/>
              </p:cNvSpPr>
              <p:nvPr/>
            </p:nvSpPr>
            <p:spPr bwMode="auto">
              <a:xfrm>
                <a:off x="735" y="1175"/>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t>1</a:t>
                </a:r>
                <a:endParaRPr lang="en-GB" altLang="en-US" dirty="0"/>
              </a:p>
            </p:txBody>
          </p:sp>
          <p:sp>
            <p:nvSpPr>
              <p:cNvPr id="17" name="Text Box 357"/>
              <p:cNvSpPr txBox="1">
                <a:spLocks noChangeArrowheads="1"/>
              </p:cNvSpPr>
              <p:nvPr/>
            </p:nvSpPr>
            <p:spPr bwMode="auto">
              <a:xfrm>
                <a:off x="735" y="1401"/>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2</a:t>
                </a:r>
                <a:endParaRPr lang="en-GB" altLang="en-US"/>
              </a:p>
            </p:txBody>
          </p:sp>
          <p:sp>
            <p:nvSpPr>
              <p:cNvPr id="18" name="Text Box 358"/>
              <p:cNvSpPr txBox="1">
                <a:spLocks noChangeArrowheads="1"/>
              </p:cNvSpPr>
              <p:nvPr/>
            </p:nvSpPr>
            <p:spPr bwMode="auto">
              <a:xfrm>
                <a:off x="748" y="1616"/>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3</a:t>
                </a:r>
                <a:endParaRPr lang="en-GB" altLang="en-US"/>
              </a:p>
            </p:txBody>
          </p:sp>
          <p:sp>
            <p:nvSpPr>
              <p:cNvPr id="19" name="Text Box 359"/>
              <p:cNvSpPr txBox="1">
                <a:spLocks noChangeArrowheads="1"/>
              </p:cNvSpPr>
              <p:nvPr/>
            </p:nvSpPr>
            <p:spPr bwMode="auto">
              <a:xfrm>
                <a:off x="748" y="1842"/>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4</a:t>
                </a:r>
                <a:endParaRPr lang="en-GB" altLang="en-US"/>
              </a:p>
            </p:txBody>
          </p:sp>
          <p:sp>
            <p:nvSpPr>
              <p:cNvPr id="20" name="Text Box 360"/>
              <p:cNvSpPr txBox="1">
                <a:spLocks noChangeArrowheads="1"/>
              </p:cNvSpPr>
              <p:nvPr/>
            </p:nvSpPr>
            <p:spPr bwMode="auto">
              <a:xfrm>
                <a:off x="1882" y="1842"/>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5</a:t>
                </a:r>
                <a:endParaRPr lang="en-GB" altLang="en-US"/>
              </a:p>
            </p:txBody>
          </p:sp>
          <p:sp>
            <p:nvSpPr>
              <p:cNvPr id="21" name="Text Box 361"/>
              <p:cNvSpPr txBox="1">
                <a:spLocks noChangeArrowheads="1"/>
              </p:cNvSpPr>
              <p:nvPr/>
            </p:nvSpPr>
            <p:spPr bwMode="auto">
              <a:xfrm>
                <a:off x="1882" y="1616"/>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6</a:t>
                </a:r>
                <a:endParaRPr lang="en-GB" altLang="en-US"/>
              </a:p>
            </p:txBody>
          </p:sp>
          <p:sp>
            <p:nvSpPr>
              <p:cNvPr id="22" name="Text Box 362"/>
              <p:cNvSpPr txBox="1">
                <a:spLocks noChangeArrowheads="1"/>
              </p:cNvSpPr>
              <p:nvPr/>
            </p:nvSpPr>
            <p:spPr bwMode="auto">
              <a:xfrm>
                <a:off x="1869" y="1401"/>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7</a:t>
                </a:r>
                <a:endParaRPr lang="en-GB" altLang="en-US"/>
              </a:p>
            </p:txBody>
          </p:sp>
          <p:sp>
            <p:nvSpPr>
              <p:cNvPr id="23" name="Text Box 363"/>
              <p:cNvSpPr txBox="1">
                <a:spLocks noChangeArrowheads="1"/>
              </p:cNvSpPr>
              <p:nvPr/>
            </p:nvSpPr>
            <p:spPr bwMode="auto">
              <a:xfrm>
                <a:off x="1869" y="1175"/>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8</a:t>
                </a:r>
                <a:endParaRPr lang="en-GB" altLang="en-US"/>
              </a:p>
            </p:txBody>
          </p:sp>
        </p:grpSp>
        <p:sp>
          <p:nvSpPr>
            <p:cNvPr id="24" name="Text Box 365"/>
            <p:cNvSpPr txBox="1">
              <a:spLocks noChangeArrowheads="1"/>
            </p:cNvSpPr>
            <p:nvPr/>
          </p:nvSpPr>
          <p:spPr bwMode="auto">
            <a:xfrm>
              <a:off x="542314" y="2286672"/>
              <a:ext cx="38877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dirty="0"/>
                <a:t>The </a:t>
              </a:r>
              <a:r>
                <a:rPr lang="en-US" altLang="en-US" sz="1200" b="1" dirty="0"/>
                <a:t>Genie 08 microcontroller</a:t>
              </a:r>
              <a:r>
                <a:rPr lang="en-US" altLang="en-US" sz="1200" dirty="0"/>
                <a:t> is the I.C that we are using in the </a:t>
              </a:r>
              <a:r>
                <a:rPr lang="en-US" altLang="en-US" sz="1200" dirty="0" smtClean="0"/>
                <a:t>year 7 </a:t>
              </a:r>
              <a:r>
                <a:rPr lang="en-US" altLang="en-US" sz="1200" dirty="0"/>
                <a:t>project. The chip is shown below</a:t>
              </a:r>
              <a:endParaRPr lang="en-GB" altLang="en-US" sz="1200" dirty="0"/>
            </a:p>
          </p:txBody>
        </p:sp>
        <p:sp>
          <p:nvSpPr>
            <p:cNvPr id="25" name="Text Box 366"/>
            <p:cNvSpPr txBox="1">
              <a:spLocks noChangeArrowheads="1"/>
            </p:cNvSpPr>
            <p:nvPr/>
          </p:nvSpPr>
          <p:spPr bwMode="auto">
            <a:xfrm>
              <a:off x="542097" y="2927600"/>
              <a:ext cx="1223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dirty="0"/>
                <a:t>The </a:t>
              </a:r>
              <a:r>
                <a:rPr lang="en-US" altLang="en-US" sz="1200" b="1" dirty="0"/>
                <a:t>pins</a:t>
              </a:r>
              <a:r>
                <a:rPr lang="en-US" altLang="en-US" sz="1200" dirty="0"/>
                <a:t> on the chip are numbered in an anti-clockwise direction</a:t>
              </a:r>
              <a:endParaRPr lang="en-GB" altLang="en-US" sz="1200" dirty="0"/>
            </a:p>
          </p:txBody>
        </p:sp>
        <p:grpSp>
          <p:nvGrpSpPr>
            <p:cNvPr id="4" name="Group 3"/>
            <p:cNvGrpSpPr/>
            <p:nvPr/>
          </p:nvGrpSpPr>
          <p:grpSpPr>
            <a:xfrm>
              <a:off x="4183213" y="2751088"/>
              <a:ext cx="2588426" cy="1604963"/>
              <a:chOff x="5402726" y="1054602"/>
              <a:chExt cx="2588426" cy="1604963"/>
            </a:xfrm>
          </p:grpSpPr>
          <p:pic>
            <p:nvPicPr>
              <p:cNvPr id="26" name="Picture 3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0840" y="1054602"/>
                <a:ext cx="1230312"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383"/>
              <p:cNvSpPr txBox="1">
                <a:spLocks noChangeArrowheads="1"/>
              </p:cNvSpPr>
              <p:nvPr/>
            </p:nvSpPr>
            <p:spPr bwMode="auto">
              <a:xfrm>
                <a:off x="5402726" y="1070424"/>
                <a:ext cx="140493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dirty="0"/>
                  <a:t>The IC chips fit into </a:t>
                </a:r>
                <a:r>
                  <a:rPr lang="en-US" altLang="en-US" sz="1200" b="1" dirty="0"/>
                  <a:t>sockets</a:t>
                </a:r>
                <a:r>
                  <a:rPr lang="en-US" altLang="en-US" sz="1200" dirty="0"/>
                  <a:t>. The socket is </a:t>
                </a:r>
                <a:r>
                  <a:rPr lang="en-US" altLang="en-US" sz="1200" b="1" dirty="0"/>
                  <a:t>soldered</a:t>
                </a:r>
                <a:r>
                  <a:rPr lang="en-US" altLang="en-US" sz="1200" dirty="0"/>
                  <a:t> into the circuit first and then the chip is ‘pushed’ into the socket</a:t>
                </a:r>
                <a:endParaRPr lang="en-GB" altLang="en-US" sz="1200" dirty="0"/>
              </a:p>
            </p:txBody>
          </p:sp>
        </p:grpSp>
      </p:grpSp>
      <p:sp>
        <p:nvSpPr>
          <p:cNvPr id="30" name="Rectangle 3"/>
          <p:cNvSpPr>
            <a:spLocks noChangeArrowheads="1"/>
          </p:cNvSpPr>
          <p:nvPr/>
        </p:nvSpPr>
        <p:spPr bwMode="auto">
          <a:xfrm>
            <a:off x="7112001" y="1081156"/>
            <a:ext cx="5514918" cy="489364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200" b="1" dirty="0" smtClean="0"/>
              <a:t>HOW TO SOLDER WELL</a:t>
            </a:r>
          </a:p>
          <a:p>
            <a:pPr eaLnBrk="1" hangingPunct="1">
              <a:spcBef>
                <a:spcPct val="0"/>
              </a:spcBef>
              <a:buFontTx/>
              <a:buNone/>
            </a:pPr>
            <a:endParaRPr lang="en-GB" altLang="en-US" sz="1200" b="1" dirty="0"/>
          </a:p>
          <a:p>
            <a:pPr eaLnBrk="1" hangingPunct="1">
              <a:spcBef>
                <a:spcPct val="0"/>
              </a:spcBef>
              <a:buFontTx/>
              <a:buNone/>
            </a:pPr>
            <a:r>
              <a:rPr lang="en-GB" altLang="en-US" sz="1200" b="1" dirty="0" smtClean="0"/>
              <a:t>Hold the soldering iron like a pen, near the base of the handle.</a:t>
            </a:r>
            <a:r>
              <a:rPr lang="en-GB" altLang="en-US" sz="1200" dirty="0" smtClean="0"/>
              <a:t> </a:t>
            </a:r>
            <a:br>
              <a:rPr lang="en-GB" altLang="en-US" sz="1200" dirty="0" smtClean="0"/>
            </a:br>
            <a:r>
              <a:rPr lang="en-GB" altLang="en-US" sz="1200" dirty="0" smtClean="0"/>
              <a:t>Imagine you are going to write your name! Remember to never touch the hot element or tip. </a:t>
            </a:r>
          </a:p>
          <a:p>
            <a:pPr eaLnBrk="1" hangingPunct="1">
              <a:spcBef>
                <a:spcPct val="0"/>
              </a:spcBef>
              <a:buFontTx/>
              <a:buNone/>
            </a:pPr>
            <a:endParaRPr lang="en-GB" altLang="en-US" sz="1200" dirty="0" smtClean="0"/>
          </a:p>
          <a:p>
            <a:pPr eaLnBrk="1" hangingPunct="1">
              <a:spcBef>
                <a:spcPct val="0"/>
              </a:spcBef>
              <a:buFontTx/>
              <a:buNone/>
            </a:pPr>
            <a:r>
              <a:rPr lang="en-GB" altLang="en-US" sz="1200" b="1" dirty="0" smtClean="0"/>
              <a:t>Touch the soldering iron onto the joint to be made.</a:t>
            </a:r>
            <a:r>
              <a:rPr lang="en-GB" altLang="en-US" sz="1200" dirty="0" smtClean="0"/>
              <a:t> </a:t>
            </a:r>
            <a:br>
              <a:rPr lang="en-GB" altLang="en-US" sz="1200" dirty="0" smtClean="0"/>
            </a:br>
            <a:r>
              <a:rPr lang="en-GB" altLang="en-US" sz="1200" dirty="0" smtClean="0"/>
              <a:t>Make sure it touches both the component leg and the track. Hold the tip there for a five seconds and... </a:t>
            </a:r>
          </a:p>
          <a:p>
            <a:pPr eaLnBrk="1" hangingPunct="1">
              <a:spcBef>
                <a:spcPct val="0"/>
              </a:spcBef>
              <a:buFontTx/>
              <a:buNone/>
            </a:pPr>
            <a:endParaRPr lang="en-GB" altLang="en-US" sz="1200" b="1" dirty="0" smtClean="0"/>
          </a:p>
          <a:p>
            <a:pPr eaLnBrk="1" hangingPunct="1">
              <a:spcBef>
                <a:spcPct val="0"/>
              </a:spcBef>
              <a:buFontTx/>
              <a:buNone/>
            </a:pPr>
            <a:r>
              <a:rPr lang="en-GB" altLang="en-US" sz="1200" b="1" dirty="0" smtClean="0"/>
              <a:t>Feed a little solder onto the joint.</a:t>
            </a:r>
            <a:r>
              <a:rPr lang="en-GB" altLang="en-US" sz="1200" dirty="0" smtClean="0"/>
              <a:t> </a:t>
            </a:r>
            <a:br>
              <a:rPr lang="en-GB" altLang="en-US" sz="1200" dirty="0" smtClean="0"/>
            </a:br>
            <a:r>
              <a:rPr lang="en-GB" altLang="en-US" sz="1200" dirty="0" smtClean="0"/>
              <a:t>It should flow smoothly onto the track to form a volcano shape as shown in the diagram. </a:t>
            </a:r>
          </a:p>
          <a:p>
            <a:pPr eaLnBrk="1" hangingPunct="1">
              <a:spcBef>
                <a:spcPct val="0"/>
              </a:spcBef>
              <a:buFontTx/>
              <a:buNone/>
            </a:pPr>
            <a:endParaRPr lang="en-GB" altLang="en-US" sz="1200" b="1" dirty="0" smtClean="0"/>
          </a:p>
          <a:p>
            <a:pPr eaLnBrk="1" hangingPunct="1">
              <a:spcBef>
                <a:spcPct val="0"/>
              </a:spcBef>
              <a:buFontTx/>
              <a:buNone/>
            </a:pPr>
            <a:r>
              <a:rPr lang="en-GB" altLang="en-US" sz="1200" b="1" dirty="0" smtClean="0"/>
              <a:t>Remove the solder, then the iron, while keeping the joint still.</a:t>
            </a:r>
            <a:r>
              <a:rPr lang="en-GB" altLang="en-US" sz="1200" dirty="0" smtClean="0"/>
              <a:t> </a:t>
            </a:r>
            <a:br>
              <a:rPr lang="en-GB" altLang="en-US" sz="1200" dirty="0" smtClean="0"/>
            </a:br>
            <a:r>
              <a:rPr lang="en-GB" altLang="en-US" sz="1200" dirty="0" smtClean="0"/>
              <a:t>Allow the joint a few seconds to cool before you move the circuit board. If you burn your finger then put it under cold running water immediately</a:t>
            </a:r>
          </a:p>
          <a:p>
            <a:pPr eaLnBrk="1" hangingPunct="1">
              <a:spcBef>
                <a:spcPct val="0"/>
              </a:spcBef>
              <a:buFontTx/>
              <a:buNone/>
            </a:pPr>
            <a:endParaRPr lang="en-GB" altLang="en-US" sz="1200" b="1" dirty="0" smtClean="0"/>
          </a:p>
          <a:p>
            <a:pPr eaLnBrk="1" hangingPunct="1">
              <a:spcBef>
                <a:spcPct val="0"/>
              </a:spcBef>
              <a:buFontTx/>
              <a:buNone/>
            </a:pPr>
            <a:r>
              <a:rPr lang="en-GB" altLang="en-US" sz="1200" b="1" dirty="0" smtClean="0"/>
              <a:t>Inspect the joint closely.</a:t>
            </a:r>
            <a:r>
              <a:rPr lang="en-GB" altLang="en-US" sz="1200" dirty="0" smtClean="0"/>
              <a:t> </a:t>
            </a:r>
            <a:br>
              <a:rPr lang="en-GB" altLang="en-US" sz="1200" dirty="0" smtClean="0"/>
            </a:br>
            <a:r>
              <a:rPr lang="en-GB" altLang="en-US" sz="1200" dirty="0" smtClean="0"/>
              <a:t>It should look shiny and have a 'volcano' shape. If not, you will need to reheat it and feed in a little more solder.</a:t>
            </a:r>
          </a:p>
          <a:p>
            <a:pPr eaLnBrk="1" hangingPunct="1">
              <a:spcBef>
                <a:spcPct val="0"/>
              </a:spcBef>
              <a:buFontTx/>
              <a:buNone/>
            </a:pPr>
            <a:endParaRPr lang="en-GB" altLang="en-US" sz="1200" dirty="0"/>
          </a:p>
          <a:p>
            <a:pPr eaLnBrk="1" hangingPunct="1">
              <a:spcBef>
                <a:spcPct val="0"/>
              </a:spcBef>
              <a:buFontTx/>
              <a:buNone/>
            </a:pPr>
            <a:endParaRPr lang="en-GB" altLang="en-US" sz="1200" dirty="0" smtClean="0"/>
          </a:p>
          <a:p>
            <a:pPr eaLnBrk="1" hangingPunct="1">
              <a:spcBef>
                <a:spcPct val="0"/>
              </a:spcBef>
              <a:buFontTx/>
              <a:buNone/>
            </a:pPr>
            <a:endParaRPr lang="en-GB" altLang="en-US" sz="1200" dirty="0"/>
          </a:p>
          <a:p>
            <a:pPr eaLnBrk="1" hangingPunct="1">
              <a:spcBef>
                <a:spcPct val="0"/>
              </a:spcBef>
              <a:buFontTx/>
              <a:buNone/>
            </a:pPr>
            <a:endParaRPr lang="en-GB" altLang="en-US" sz="1200" dirty="0" smtClean="0"/>
          </a:p>
          <a:p>
            <a:pPr eaLnBrk="1" hangingPunct="1">
              <a:spcBef>
                <a:spcPct val="0"/>
              </a:spcBef>
              <a:buFontTx/>
              <a:buNone/>
            </a:pPr>
            <a:endParaRPr lang="en-GB" altLang="en-US" sz="1200" dirty="0" smtClean="0"/>
          </a:p>
        </p:txBody>
      </p:sp>
      <p:pic>
        <p:nvPicPr>
          <p:cNvPr id="31" name="Picture 4" descr="Good and bad soldered join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3622" y="4840392"/>
            <a:ext cx="2246435" cy="1320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p:cNvGrpSpPr/>
          <p:nvPr/>
        </p:nvGrpSpPr>
        <p:grpSpPr>
          <a:xfrm>
            <a:off x="289292" y="4335367"/>
            <a:ext cx="6696744" cy="2741810"/>
            <a:chOff x="208112" y="4513792"/>
            <a:chExt cx="6696744" cy="2741810"/>
          </a:xfrm>
          <a:noFill/>
        </p:grpSpPr>
        <p:sp>
          <p:nvSpPr>
            <p:cNvPr id="7" name="Rectangle 6"/>
            <p:cNvSpPr/>
            <p:nvPr/>
          </p:nvSpPr>
          <p:spPr bwMode="auto">
            <a:xfrm>
              <a:off x="208112" y="4513792"/>
              <a:ext cx="6696744" cy="2741810"/>
            </a:xfrm>
            <a:prstGeom prst="rect">
              <a:avLst/>
            </a:prstGeom>
            <a:gr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charset="0"/>
              </a:endParaRPr>
            </a:p>
          </p:txBody>
        </p:sp>
        <p:pic>
          <p:nvPicPr>
            <p:cNvPr id="32" name="Picture 7" descr="resistors"/>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9839"/>
            <a:stretch/>
          </p:blipFill>
          <p:spPr bwMode="auto">
            <a:xfrm>
              <a:off x="517132" y="5131858"/>
              <a:ext cx="5913719" cy="20080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08112" y="4513792"/>
              <a:ext cx="6222739" cy="646331"/>
            </a:xfrm>
            <a:prstGeom prst="rect">
              <a:avLst/>
            </a:prstGeom>
            <a:grpFill/>
          </p:spPr>
          <p:txBody>
            <a:bodyPr wrap="square" rtlCol="0">
              <a:spAutoFit/>
            </a:bodyPr>
            <a:lstStyle/>
            <a:p>
              <a:r>
                <a:rPr lang="en-GB" sz="1200" b="1" dirty="0" smtClean="0">
                  <a:latin typeface="Arial" panose="020B0604020202020204" pitchFamily="34" charset="0"/>
                  <a:cs typeface="Arial" panose="020B0604020202020204" pitchFamily="34" charset="0"/>
                </a:rPr>
                <a:t>Resistors</a:t>
              </a:r>
              <a:r>
                <a:rPr lang="en-GB" sz="1200" dirty="0" smtClean="0">
                  <a:latin typeface="Arial" panose="020B0604020202020204" pitchFamily="34" charset="0"/>
                  <a:cs typeface="Arial" panose="020B0604020202020204" pitchFamily="34" charset="0"/>
                </a:rPr>
                <a:t> are </a:t>
              </a:r>
              <a:r>
                <a:rPr lang="en-GB" sz="1200" b="1" dirty="0" smtClean="0">
                  <a:latin typeface="Arial" panose="020B0604020202020204" pitchFamily="34" charset="0"/>
                  <a:cs typeface="Arial" panose="020B0604020202020204" pitchFamily="34" charset="0"/>
                </a:rPr>
                <a:t>components</a:t>
              </a:r>
              <a:r>
                <a:rPr lang="en-GB" sz="1200" dirty="0" smtClean="0">
                  <a:latin typeface="Arial" panose="020B0604020202020204" pitchFamily="34" charset="0"/>
                  <a:cs typeface="Arial" panose="020B0604020202020204" pitchFamily="34" charset="0"/>
                </a:rPr>
                <a:t> which ‘slow down’ the flow of </a:t>
              </a:r>
              <a:r>
                <a:rPr lang="en-GB" sz="1200" b="1" dirty="0" smtClean="0">
                  <a:latin typeface="Arial" panose="020B0604020202020204" pitchFamily="34" charset="0"/>
                  <a:cs typeface="Arial" panose="020B0604020202020204" pitchFamily="34" charset="0"/>
                </a:rPr>
                <a:t>electrical current </a:t>
              </a:r>
              <a:r>
                <a:rPr lang="en-GB" sz="1200" dirty="0" smtClean="0">
                  <a:latin typeface="Arial" panose="020B0604020202020204" pitchFamily="34" charset="0"/>
                  <a:cs typeface="Arial" panose="020B0604020202020204" pitchFamily="34" charset="0"/>
                </a:rPr>
                <a:t>through an </a:t>
              </a:r>
              <a:r>
                <a:rPr lang="en-GB" sz="1200" b="1" dirty="0" smtClean="0">
                  <a:latin typeface="Arial" panose="020B0604020202020204" pitchFamily="34" charset="0"/>
                  <a:cs typeface="Arial" panose="020B0604020202020204" pitchFamily="34" charset="0"/>
                </a:rPr>
                <a:t>electronic circuit</a:t>
              </a:r>
              <a:r>
                <a:rPr lang="en-GB" sz="1200" dirty="0" smtClean="0">
                  <a:latin typeface="Arial" panose="020B0604020202020204" pitchFamily="34" charset="0"/>
                  <a:cs typeface="Arial" panose="020B0604020202020204" pitchFamily="34" charset="0"/>
                </a:rPr>
                <a:t>.  Their </a:t>
              </a:r>
              <a:r>
                <a:rPr lang="en-GB" sz="1200" b="1" dirty="0" smtClean="0">
                  <a:latin typeface="Arial" panose="020B0604020202020204" pitchFamily="34" charset="0"/>
                  <a:cs typeface="Arial" panose="020B0604020202020204" pitchFamily="34" charset="0"/>
                </a:rPr>
                <a:t>resistance</a:t>
              </a:r>
              <a:r>
                <a:rPr lang="en-GB" sz="1200" dirty="0" smtClean="0">
                  <a:latin typeface="Arial" panose="020B0604020202020204" pitchFamily="34" charset="0"/>
                  <a:cs typeface="Arial" panose="020B0604020202020204" pitchFamily="34" charset="0"/>
                </a:rPr>
                <a:t> value, measured in </a:t>
              </a:r>
              <a:r>
                <a:rPr lang="en-GB" sz="1200" b="1" dirty="0" smtClean="0">
                  <a:latin typeface="Arial" panose="020B0604020202020204" pitchFamily="34" charset="0"/>
                  <a:cs typeface="Arial" panose="020B0604020202020204" pitchFamily="34" charset="0"/>
                </a:rPr>
                <a:t>ohms</a:t>
              </a:r>
              <a:r>
                <a:rPr lang="en-GB" sz="1200" dirty="0" smtClean="0">
                  <a:latin typeface="Arial" panose="020B0604020202020204" pitchFamily="34" charset="0"/>
                  <a:cs typeface="Arial" panose="020B0604020202020204" pitchFamily="34" charset="0"/>
                </a:rPr>
                <a:t>, is found using the coloured bands and the chart below</a:t>
              </a:r>
              <a:endParaRPr lang="en-GB" sz="1200" dirty="0">
                <a:latin typeface="Arial" panose="020B0604020202020204" pitchFamily="34" charset="0"/>
                <a:cs typeface="Arial" panose="020B0604020202020204" pitchFamily="34" charset="0"/>
              </a:endParaRPr>
            </a:p>
          </p:txBody>
        </p:sp>
      </p:grpSp>
      <p:sp>
        <p:nvSpPr>
          <p:cNvPr id="33" name="TextBox 32"/>
          <p:cNvSpPr txBox="1"/>
          <p:nvPr/>
        </p:nvSpPr>
        <p:spPr>
          <a:xfrm>
            <a:off x="7103835" y="6251369"/>
            <a:ext cx="5494049" cy="830997"/>
          </a:xfrm>
          <a:prstGeom prst="rect">
            <a:avLst/>
          </a:prstGeom>
          <a:noFill/>
          <a:ln w="57150">
            <a:solidFill>
              <a:schemeClr val="tx1"/>
            </a:solidFill>
          </a:ln>
        </p:spPr>
        <p:txBody>
          <a:bodyPr wrap="square" rtlCol="0">
            <a:spAutoFit/>
          </a:bodyPr>
          <a:lstStyle/>
          <a:p>
            <a:r>
              <a:rPr lang="en-GB" sz="1200" dirty="0" smtClean="0">
                <a:latin typeface="Arial" panose="020B0604020202020204" pitchFamily="34" charset="0"/>
                <a:cs typeface="Arial" panose="020B0604020202020204" pitchFamily="34" charset="0"/>
              </a:rPr>
              <a:t>Year 7 keywords and terms</a:t>
            </a:r>
          </a:p>
          <a:p>
            <a:r>
              <a:rPr lang="en-GB" sz="1200" dirty="0" smtClean="0">
                <a:latin typeface="Arial" panose="020B0604020202020204" pitchFamily="34" charset="0"/>
                <a:cs typeface="Arial" panose="020B0604020202020204" pitchFamily="34" charset="0"/>
              </a:rPr>
              <a:t>Printed circuit board (PCB), Microcontroller, Light emitting diode (LED), solder, soldering iron, Wire cutters, pliers, multi core wire, components, resistor, capacitor, transistor, diode, sponge.</a:t>
            </a:r>
            <a:endParaRPr lang="en-GB" sz="1200" dirty="0">
              <a:latin typeface="Arial" panose="020B0604020202020204" pitchFamily="34" charset="0"/>
              <a:cs typeface="Arial" panose="020B0604020202020204" pitchFamily="34" charset="0"/>
            </a:endParaRPr>
          </a:p>
        </p:txBody>
      </p:sp>
    </p:spTree>
  </p:cSld>
  <p:clrMapOvr>
    <a:masterClrMapping/>
  </p:clrMapOvr>
  <p:transition advClick="0" advTm="3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rgbClr val="7030A0"/>
          </a:solidFill>
        </p:grpSpPr>
        <p:sp>
          <p:nvSpPr>
            <p:cNvPr id="3077" name="Rectangle 6"/>
            <p:cNvSpPr>
              <a:spLocks noChangeArrowheads="1"/>
            </p:cNvSpPr>
            <p:nvPr/>
          </p:nvSpPr>
          <p:spPr bwMode="auto">
            <a:xfrm>
              <a:off x="5605" y="0"/>
              <a:ext cx="1008" cy="28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dirty="0" err="1">
                  <a:solidFill>
                    <a:schemeClr val="bg1"/>
                  </a:solidFill>
                  <a:latin typeface="Arial" panose="020B0604020202020204" pitchFamily="34" charset="0"/>
                </a:rPr>
                <a:t>design</a:t>
              </a:r>
              <a:r>
                <a:rPr lang="en-US" altLang="en-US" sz="2800" dirty="0" err="1">
                  <a:solidFill>
                    <a:schemeClr val="bg1"/>
                  </a:solidFill>
                  <a:latin typeface="Arial" panose="020B0604020202020204" pitchFamily="34" charset="0"/>
                </a:rPr>
                <a:t>technology</a:t>
              </a:r>
              <a:endParaRPr lang="en-US" altLang="en-US" sz="2800" dirty="0">
                <a:solidFill>
                  <a:schemeClr val="bg1"/>
                </a:solidFill>
                <a:latin typeface="Arial" panose="020B0604020202020204" pitchFamily="34" charset="0"/>
              </a:endParaRP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7030A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rgbClr val="7030A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7030A0"/>
          </a:solidFill>
          <a:ln w="57150">
            <a:solidFill>
              <a:srgbClr val="7030A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8 TEXTILES</a:t>
            </a:r>
          </a:p>
        </p:txBody>
      </p:sp>
      <p:sp>
        <p:nvSpPr>
          <p:cNvPr id="12" name="Rectangle 11"/>
          <p:cNvSpPr/>
          <p:nvPr/>
        </p:nvSpPr>
        <p:spPr>
          <a:xfrm>
            <a:off x="9059526" y="8392312"/>
            <a:ext cx="3505383" cy="1077218"/>
          </a:xfrm>
          <a:prstGeom prst="rect">
            <a:avLst/>
          </a:prstGeom>
          <a:ln w="57150">
            <a:solidFill>
              <a:srgbClr val="7030A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FF0000"/>
                </a:solidFill>
                <a:latin typeface="Arial Black" panose="020B0A04020102020204" pitchFamily="34" charset="0"/>
              </a:rPr>
              <a:t>Produce a woven piece of fabric, embellished with machine stitching</a:t>
            </a:r>
          </a:p>
          <a:p>
            <a:pPr marL="171450" indent="-171450">
              <a:buFont typeface="Arial" panose="020B0604020202020204" pitchFamily="34" charset="0"/>
              <a:buChar char="•"/>
            </a:pPr>
            <a:r>
              <a:rPr lang="en-GB" sz="1000" b="1" dirty="0" smtClean="0">
                <a:solidFill>
                  <a:srgbClr val="FF0000"/>
                </a:solidFill>
                <a:latin typeface="Arial Black" panose="020B0A04020102020204" pitchFamily="34" charset="0"/>
              </a:rPr>
              <a:t>Create t-shirt designs for a placement print inspired by a French artist Picasso</a:t>
            </a:r>
          </a:p>
          <a:p>
            <a:pPr marL="171450" indent="-171450">
              <a:buFont typeface="Arial" panose="020B0604020202020204" pitchFamily="34" charset="0"/>
              <a:buChar char="•"/>
            </a:pPr>
            <a:r>
              <a:rPr lang="en-GB" sz="1000" b="1" dirty="0" smtClean="0">
                <a:solidFill>
                  <a:srgbClr val="FF0000"/>
                </a:solidFill>
                <a:latin typeface="Arial Black" panose="020B0A04020102020204" pitchFamily="34" charset="0"/>
              </a:rPr>
              <a:t>Produce a doorstop – funky chicken</a:t>
            </a:r>
            <a:endParaRPr lang="en-GB" sz="1000" dirty="0">
              <a:solidFill>
                <a:srgbClr val="FF0000"/>
              </a:solidFill>
              <a:latin typeface="Arial Black" panose="020B0A04020102020204" pitchFamily="34" charset="0"/>
            </a:endParaRPr>
          </a:p>
        </p:txBody>
      </p:sp>
      <p:sp>
        <p:nvSpPr>
          <p:cNvPr id="36" name="Rectangle 35"/>
          <p:cNvSpPr/>
          <p:nvPr/>
        </p:nvSpPr>
        <p:spPr>
          <a:xfrm>
            <a:off x="209476" y="8409080"/>
            <a:ext cx="4103092" cy="1077218"/>
          </a:xfrm>
          <a:prstGeom prst="rect">
            <a:avLst/>
          </a:prstGeom>
          <a:ln w="57150">
            <a:solidFill>
              <a:srgbClr val="7030A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Develop sewing machine skills </a:t>
            </a: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Develop designing skills</a:t>
            </a: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Learn the various methods for fabric printing</a:t>
            </a: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Learn a method of </a:t>
            </a:r>
            <a:r>
              <a:rPr lang="en-GB" sz="1000" dirty="0" smtClean="0">
                <a:solidFill>
                  <a:srgbClr val="FF0000"/>
                </a:solidFill>
                <a:latin typeface="Arial Black" panose="020B0A04020102020204" pitchFamily="34" charset="0"/>
              </a:rPr>
              <a:t>fabric construction </a:t>
            </a:r>
            <a:r>
              <a:rPr lang="en-GB" sz="1000" dirty="0">
                <a:solidFill>
                  <a:srgbClr val="FF0000"/>
                </a:solidFill>
                <a:latin typeface="Arial Black" panose="020B0A04020102020204" pitchFamily="34" charset="0"/>
              </a:rPr>
              <a:t>– </a:t>
            </a:r>
            <a:r>
              <a:rPr lang="en-GB" sz="1000" dirty="0" smtClean="0">
                <a:solidFill>
                  <a:srgbClr val="FF0000"/>
                </a:solidFill>
                <a:latin typeface="Arial Black" panose="020B0A04020102020204" pitchFamily="34" charset="0"/>
              </a:rPr>
              <a:t> weaving</a:t>
            </a:r>
          </a:p>
          <a:p>
            <a:pPr marL="171450" indent="-171450"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     Create a 3D product – Funky Chicken Door stop</a:t>
            </a:r>
            <a:endParaRPr lang="en-GB" sz="1000" dirty="0">
              <a:solidFill>
                <a:srgbClr val="FF0000"/>
              </a:solidFill>
              <a:latin typeface="Arial Black" panose="020B0A04020102020204" pitchFamily="34" charset="0"/>
            </a:endParaRPr>
          </a:p>
        </p:txBody>
      </p:sp>
      <p:sp>
        <p:nvSpPr>
          <p:cNvPr id="33" name="TextBox 32"/>
          <p:cNvSpPr txBox="1"/>
          <p:nvPr/>
        </p:nvSpPr>
        <p:spPr>
          <a:xfrm>
            <a:off x="4609143" y="7110591"/>
            <a:ext cx="7946647" cy="1231106"/>
          </a:xfrm>
          <a:prstGeom prst="rect">
            <a:avLst/>
          </a:prstGeom>
          <a:noFill/>
          <a:ln>
            <a:solidFill>
              <a:schemeClr val="tx1"/>
            </a:solidFill>
          </a:ln>
        </p:spPr>
        <p:txBody>
          <a:bodyPr wrap="square" rtlCol="0">
            <a:spAutoFit/>
          </a:bodyPr>
          <a:lstStyle/>
          <a:p>
            <a:r>
              <a:rPr lang="en-GB" sz="1400" b="1" dirty="0" smtClean="0">
                <a:latin typeface="Century Gothic" panose="020B0502020202020204" pitchFamily="34" charset="0"/>
                <a:cs typeface="Arial" panose="020B0604020202020204" pitchFamily="34" charset="0"/>
              </a:rPr>
              <a:t>Year 8 keywords and terms</a:t>
            </a:r>
          </a:p>
          <a:p>
            <a:r>
              <a:rPr lang="en-GB" sz="1200" b="1" dirty="0" smtClean="0">
                <a:latin typeface="Century Gothic" panose="020B0502020202020204" pitchFamily="34" charset="0"/>
                <a:cs typeface="Arial" panose="020B0604020202020204" pitchFamily="34" charset="0"/>
              </a:rPr>
              <a:t>Designing:  </a:t>
            </a:r>
            <a:r>
              <a:rPr lang="en-GB" sz="1200" dirty="0" smtClean="0">
                <a:latin typeface="Century Gothic" panose="020B0502020202020204" pitchFamily="34" charset="0"/>
                <a:cs typeface="Arial" panose="020B0604020202020204" pitchFamily="34" charset="0"/>
              </a:rPr>
              <a:t>Picasso, initial designs, developed designs, final design, t-shirt Fabric  Printing methods</a:t>
            </a:r>
          </a:p>
          <a:p>
            <a:r>
              <a:rPr lang="en-GB" sz="1200" b="1" dirty="0" smtClean="0">
                <a:latin typeface="Century Gothic" panose="020B0502020202020204" pitchFamily="34" charset="0"/>
                <a:cs typeface="Arial" panose="020B0604020202020204" pitchFamily="34" charset="0"/>
              </a:rPr>
              <a:t>Fabric Construction</a:t>
            </a:r>
            <a:r>
              <a:rPr lang="en-GB" sz="1200" dirty="0" smtClean="0">
                <a:latin typeface="Century Gothic" panose="020B0502020202020204" pitchFamily="34" charset="0"/>
                <a:cs typeface="Arial" panose="020B0604020202020204" pitchFamily="34" charset="0"/>
              </a:rPr>
              <a:t>: Weaving – Warp (vertical strands), Weft (horizontal strands),  Plain Weave – under over one, Gingham, </a:t>
            </a:r>
          </a:p>
          <a:p>
            <a:r>
              <a:rPr lang="en-GB" sz="1200" b="1" dirty="0" smtClean="0">
                <a:latin typeface="Century Gothic" panose="020B0502020202020204" pitchFamily="34" charset="0"/>
                <a:cs typeface="Arial" panose="020B0604020202020204" pitchFamily="34" charset="0"/>
              </a:rPr>
              <a:t>Making</a:t>
            </a:r>
            <a:r>
              <a:rPr lang="en-GB" sz="1200" dirty="0" smtClean="0">
                <a:latin typeface="Century Gothic" panose="020B0502020202020204" pitchFamily="34" charset="0"/>
                <a:cs typeface="Arial" panose="020B0604020202020204" pitchFamily="34" charset="0"/>
              </a:rPr>
              <a:t> :Health &amp; safety, Sewing Machine, Seam allowance, stitching line, pins interfacing, right side (RS) wrong side (</a:t>
            </a:r>
            <a:r>
              <a:rPr lang="en-GB" sz="1200" dirty="0" err="1" smtClean="0">
                <a:latin typeface="Century Gothic" panose="020B0502020202020204" pitchFamily="34" charset="0"/>
                <a:cs typeface="Arial" panose="020B0604020202020204" pitchFamily="34" charset="0"/>
              </a:rPr>
              <a:t>ws</a:t>
            </a:r>
            <a:r>
              <a:rPr lang="en-GB" sz="1200" dirty="0" smtClean="0">
                <a:latin typeface="Century Gothic" panose="020B0502020202020204" pitchFamily="34" charset="0"/>
                <a:cs typeface="Arial" panose="020B0604020202020204" pitchFamily="34" charset="0"/>
              </a:rPr>
              <a:t>) Zig Zag Stitching – (Stitch  No 8), templates, felt,  running stitch, buttons, turn through,</a:t>
            </a:r>
          </a:p>
        </p:txBody>
      </p:sp>
      <p:sp>
        <p:nvSpPr>
          <p:cNvPr id="79" name="Rectangle 78"/>
          <p:cNvSpPr/>
          <p:nvPr/>
        </p:nvSpPr>
        <p:spPr>
          <a:xfrm>
            <a:off x="5566294" y="3351178"/>
            <a:ext cx="7650683" cy="3762568"/>
          </a:xfrm>
          <a:prstGeom prst="rect">
            <a:avLst/>
          </a:prstGeom>
        </p:spPr>
        <p:txBody>
          <a:bodyPr wrap="square">
            <a:spAutoFit/>
          </a:bodyPr>
          <a:lstStyle/>
          <a:p>
            <a:pPr>
              <a:spcAft>
                <a:spcPts val="0"/>
              </a:spcAft>
            </a:pPr>
            <a:r>
              <a:rPr lang="en-GB" sz="900" b="1" dirty="0" smtClean="0">
                <a:latin typeface="Century Gothic" panose="020B0502020202020204" pitchFamily="34" charset="0"/>
                <a:ea typeface="Times New Roman" panose="02020603050405020304" pitchFamily="18" charset="0"/>
              </a:rPr>
              <a:t>Sewing Machine </a:t>
            </a:r>
            <a:r>
              <a:rPr lang="en-GB" sz="900" b="1" dirty="0">
                <a:latin typeface="Century Gothic" panose="020B0502020202020204" pitchFamily="34" charset="0"/>
                <a:ea typeface="Times New Roman" panose="02020603050405020304" pitchFamily="18" charset="0"/>
              </a:rPr>
              <a:t>Instructions</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 </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To Begin to </a:t>
            </a:r>
            <a:r>
              <a:rPr lang="en-GB" sz="900" b="1" dirty="0" smtClean="0">
                <a:latin typeface="Century Gothic" panose="020B0502020202020204" pitchFamily="34" charset="0"/>
                <a:ea typeface="Times New Roman" panose="02020603050405020304" pitchFamily="18" charset="0"/>
              </a:rPr>
              <a:t>Machine</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Place the material under the </a:t>
            </a:r>
            <a:r>
              <a:rPr lang="en-GB" sz="900" b="1" dirty="0">
                <a:latin typeface="Century Gothic" panose="020B0502020202020204" pitchFamily="34" charset="0"/>
                <a:ea typeface="Times New Roman" panose="02020603050405020304" pitchFamily="18" charset="0"/>
              </a:rPr>
              <a:t>presser foot</a:t>
            </a:r>
            <a:r>
              <a:rPr lang="en-GB" sz="900" dirty="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Lower the presser foot </a:t>
            </a:r>
            <a:r>
              <a:rPr lang="en-GB" sz="900" b="1" u="sng" dirty="0">
                <a:latin typeface="Century Gothic" panose="020B0502020202020204" pitchFamily="34" charset="0"/>
                <a:ea typeface="Times New Roman" panose="02020603050405020304" pitchFamily="18" charset="0"/>
              </a:rPr>
              <a:t>gently</a:t>
            </a:r>
            <a:r>
              <a:rPr lang="en-GB" sz="900" dirty="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Lower the </a:t>
            </a:r>
            <a:r>
              <a:rPr lang="en-GB" sz="900" b="1" dirty="0">
                <a:latin typeface="Century Gothic" panose="020B0502020202020204" pitchFamily="34" charset="0"/>
                <a:ea typeface="Times New Roman" panose="02020603050405020304" pitchFamily="18" charset="0"/>
              </a:rPr>
              <a:t>needle</a:t>
            </a:r>
            <a:r>
              <a:rPr lang="en-GB" sz="900" dirty="0">
                <a:latin typeface="Century Gothic" panose="020B0502020202020204" pitchFamily="34" charset="0"/>
                <a:ea typeface="Times New Roman" panose="02020603050405020304" pitchFamily="18" charset="0"/>
              </a:rPr>
              <a:t> into the fabric and press the foot control bringing the </a:t>
            </a:r>
            <a:r>
              <a:rPr lang="en-GB" sz="900" b="1" dirty="0" err="1">
                <a:latin typeface="Century Gothic" panose="020B0502020202020204" pitchFamily="34" charset="0"/>
                <a:ea typeface="Times New Roman" panose="02020603050405020304" pitchFamily="18" charset="0"/>
              </a:rPr>
              <a:t>handwheel</a:t>
            </a:r>
            <a:r>
              <a:rPr lang="en-GB" sz="900" dirty="0">
                <a:latin typeface="Century Gothic" panose="020B0502020202020204" pitchFamily="34" charset="0"/>
                <a:ea typeface="Times New Roman" panose="02020603050405020304" pitchFamily="18" charset="0"/>
              </a:rPr>
              <a:t> towards you.</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Never push or pull the material through the machine, guide it </a:t>
            </a:r>
            <a:r>
              <a:rPr lang="en-GB" sz="900" b="1" u="sng" dirty="0">
                <a:latin typeface="Century Gothic" panose="020B0502020202020204" pitchFamily="34" charset="0"/>
                <a:ea typeface="Times New Roman" panose="02020603050405020304" pitchFamily="18" charset="0"/>
              </a:rPr>
              <a:t>slowly</a:t>
            </a:r>
            <a:r>
              <a:rPr lang="en-GB" sz="900" dirty="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b="1" dirty="0">
                <a:latin typeface="Century Gothic" panose="020B0502020202020204" pitchFamily="34" charset="0"/>
                <a:ea typeface="Times New Roman" panose="02020603050405020304" pitchFamily="18" charset="0"/>
              </a:rPr>
              <a:t>Remember</a:t>
            </a:r>
            <a:r>
              <a:rPr lang="en-GB" sz="900" dirty="0">
                <a:latin typeface="Century Gothic" panose="020B0502020202020204" pitchFamily="34" charset="0"/>
                <a:ea typeface="Times New Roman" panose="02020603050405020304" pitchFamily="18" charset="0"/>
              </a:rPr>
              <a:t> to keep your </a:t>
            </a:r>
            <a:r>
              <a:rPr lang="en-GB" sz="900" b="1" u="sng" dirty="0">
                <a:latin typeface="Century Gothic" panose="020B0502020202020204" pitchFamily="34" charset="0"/>
                <a:ea typeface="Times New Roman" panose="02020603050405020304" pitchFamily="18" charset="0"/>
              </a:rPr>
              <a:t>fingers</a:t>
            </a:r>
            <a:r>
              <a:rPr lang="en-GB" sz="900" dirty="0">
                <a:latin typeface="Century Gothic" panose="020B0502020202020204" pitchFamily="34" charset="0"/>
                <a:ea typeface="Times New Roman" panose="02020603050405020304" pitchFamily="18" charset="0"/>
              </a:rPr>
              <a:t> well away from the needle.</a:t>
            </a:r>
            <a:endParaRPr lang="en-GB" sz="900" dirty="0">
              <a:latin typeface="Times New Roman" panose="02020603050405020304" pitchFamily="18" charset="0"/>
              <a:ea typeface="Times New Roman" panose="02020603050405020304" pitchFamily="18" charset="0"/>
            </a:endParaRPr>
          </a:p>
          <a:p>
            <a:pPr>
              <a:spcAft>
                <a:spcPts val="0"/>
              </a:spcAft>
            </a:pPr>
            <a:r>
              <a:rPr lang="en-GB" sz="900" dirty="0">
                <a:latin typeface="Century Gothic" panose="020B0502020202020204" pitchFamily="34" charset="0"/>
                <a:ea typeface="Times New Roman" panose="02020603050405020304" pitchFamily="18" charset="0"/>
              </a:rPr>
              <a:t> </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To Turn a </a:t>
            </a:r>
            <a:r>
              <a:rPr lang="en-GB" sz="900" b="1" dirty="0" smtClean="0">
                <a:latin typeface="Century Gothic" panose="020B0502020202020204" pitchFamily="34" charset="0"/>
                <a:ea typeface="Times New Roman" panose="02020603050405020304" pitchFamily="18" charset="0"/>
              </a:rPr>
              <a:t>corner</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STOP</a:t>
            </a:r>
            <a:r>
              <a:rPr lang="en-GB" sz="900" dirty="0">
                <a:latin typeface="Century Gothic" panose="020B0502020202020204" pitchFamily="34" charset="0"/>
                <a:ea typeface="Times New Roman" panose="02020603050405020304" pitchFamily="18" charset="0"/>
              </a:rPr>
              <a:t> with the needle down in the fabric.</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LIFT </a:t>
            </a:r>
            <a:r>
              <a:rPr lang="en-GB" sz="900" dirty="0">
                <a:latin typeface="Century Gothic" panose="020B0502020202020204" pitchFamily="34" charset="0"/>
                <a:ea typeface="Times New Roman" panose="02020603050405020304" pitchFamily="18" charset="0"/>
              </a:rPr>
              <a:t>the presser foot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TURN</a:t>
            </a:r>
            <a:r>
              <a:rPr lang="en-GB" sz="900" dirty="0">
                <a:latin typeface="Century Gothic" panose="020B0502020202020204" pitchFamily="34" charset="0"/>
                <a:ea typeface="Times New Roman" panose="02020603050405020304" pitchFamily="18" charset="0"/>
              </a:rPr>
              <a:t> the fabric</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LOWER</a:t>
            </a:r>
            <a:r>
              <a:rPr lang="en-GB" sz="900" dirty="0">
                <a:latin typeface="Century Gothic" panose="020B0502020202020204" pitchFamily="34" charset="0"/>
                <a:ea typeface="Times New Roman" panose="02020603050405020304" pitchFamily="18" charset="0"/>
              </a:rPr>
              <a:t> the presser foot</a:t>
            </a:r>
            <a:endParaRPr lang="en-GB" sz="900" dirty="0">
              <a:latin typeface="Times New Roman" panose="02020603050405020304" pitchFamily="18" charset="0"/>
              <a:ea typeface="Times New Roman" panose="02020603050405020304" pitchFamily="18" charset="0"/>
            </a:endParaRPr>
          </a:p>
          <a:p>
            <a:pPr marL="742950" lvl="1" indent="-285750">
              <a:lnSpc>
                <a:spcPct val="150000"/>
              </a:lnSpc>
              <a:spcAft>
                <a:spcPts val="0"/>
              </a:spcAft>
              <a:buFont typeface="Symbol" panose="05050102010706020507" pitchFamily="18" charset="2"/>
              <a:buChar char=""/>
              <a:tabLst>
                <a:tab pos="914400" algn="l"/>
              </a:tabLst>
            </a:pPr>
            <a:r>
              <a:rPr lang="en-GB" sz="900" dirty="0" smtClean="0">
                <a:latin typeface="Century Gothic" panose="020B0502020202020204" pitchFamily="34" charset="0"/>
                <a:ea typeface="Times New Roman" panose="02020603050405020304" pitchFamily="18" charset="0"/>
              </a:rPr>
              <a:t>When </a:t>
            </a:r>
            <a:r>
              <a:rPr lang="en-GB" sz="900" dirty="0">
                <a:latin typeface="Century Gothic" panose="020B0502020202020204" pitchFamily="34" charset="0"/>
                <a:ea typeface="Times New Roman" panose="02020603050405020304" pitchFamily="18" charset="0"/>
              </a:rPr>
              <a:t>stitching is completed, always pull the work out the </a:t>
            </a:r>
            <a:r>
              <a:rPr lang="en-GB" sz="900" b="1" dirty="0" smtClean="0">
                <a:latin typeface="Century Gothic" panose="020B0502020202020204" pitchFamily="34" charset="0"/>
                <a:ea typeface="Times New Roman" panose="02020603050405020304" pitchFamily="18" charset="0"/>
              </a:rPr>
              <a:t>left </a:t>
            </a:r>
            <a:r>
              <a:rPr lang="en-GB" sz="900" dirty="0">
                <a:latin typeface="Century Gothic" panose="020B0502020202020204" pitchFamily="34" charset="0"/>
                <a:ea typeface="Times New Roman" panose="02020603050405020304" pitchFamily="18" charset="0"/>
              </a:rPr>
              <a:t>of the machine</a:t>
            </a:r>
            <a:endParaRPr lang="en-GB" sz="900" dirty="0">
              <a:latin typeface="Times New Roman" panose="02020603050405020304" pitchFamily="18" charset="0"/>
              <a:ea typeface="Times New Roman" panose="02020603050405020304" pitchFamily="18" charset="0"/>
            </a:endParaRPr>
          </a:p>
          <a:p>
            <a:pPr marL="742950" lvl="1" indent="-285750">
              <a:lnSpc>
                <a:spcPct val="150000"/>
              </a:lnSpc>
              <a:spcAft>
                <a:spcPts val="0"/>
              </a:spcAft>
              <a:buFont typeface="Symbol" panose="05050102010706020507" pitchFamily="18" charset="2"/>
              <a:buChar char=""/>
              <a:tabLst>
                <a:tab pos="914400" algn="l"/>
              </a:tabLst>
            </a:pPr>
            <a:r>
              <a:rPr lang="en-GB" sz="900" b="1" dirty="0">
                <a:latin typeface="Century Gothic" panose="020B0502020202020204" pitchFamily="34" charset="0"/>
                <a:ea typeface="Times New Roman" panose="02020603050405020304" pitchFamily="18" charset="0"/>
              </a:rPr>
              <a:t>REMEMBER </a:t>
            </a:r>
            <a:r>
              <a:rPr lang="en-GB" sz="900" dirty="0">
                <a:latin typeface="Century Gothic" panose="020B0502020202020204" pitchFamily="34" charset="0"/>
                <a:ea typeface="Times New Roman" panose="02020603050405020304" pitchFamily="18" charset="0"/>
              </a:rPr>
              <a:t>to leave a tail of two threads at the back of the machine</a:t>
            </a:r>
            <a:r>
              <a:rPr lang="en-GB" sz="900" dirty="0" smtClean="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a:spcAft>
                <a:spcPts val="0"/>
              </a:spcAft>
            </a:pPr>
            <a:r>
              <a:rPr lang="en-GB" sz="900" dirty="0">
                <a:latin typeface="Century Gothic" panose="020B0502020202020204" pitchFamily="34" charset="0"/>
                <a:ea typeface="Times New Roman" panose="02020603050405020304" pitchFamily="18" charset="0"/>
              </a:rPr>
              <a:t> </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To Finish off Machine </a:t>
            </a:r>
            <a:r>
              <a:rPr lang="en-GB" sz="900" b="1" dirty="0" smtClean="0">
                <a:latin typeface="Century Gothic" panose="020B0502020202020204" pitchFamily="34" charset="0"/>
                <a:ea typeface="Times New Roman" panose="02020603050405020304" pitchFamily="18" charset="0"/>
              </a:rPr>
              <a:t>Stitching</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Put the machine into</a:t>
            </a:r>
            <a:r>
              <a:rPr lang="en-GB" sz="900" b="1" dirty="0">
                <a:latin typeface="Century Gothic" panose="020B0502020202020204" pitchFamily="34" charset="0"/>
                <a:ea typeface="Times New Roman" panose="02020603050405020304" pitchFamily="18" charset="0"/>
              </a:rPr>
              <a:t> reverse</a:t>
            </a:r>
            <a:r>
              <a:rPr lang="en-GB" sz="900" dirty="0">
                <a:latin typeface="Century Gothic" panose="020B0502020202020204" pitchFamily="34" charset="0"/>
                <a:ea typeface="Times New Roman" panose="02020603050405020304" pitchFamily="18" charset="0"/>
              </a:rPr>
              <a:t> and stitch back over the line of machine stitching for approximately 1.5cm.</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Cut off the ends of the threads.</a:t>
            </a:r>
            <a:endParaRPr lang="en-GB" sz="900" dirty="0">
              <a:effectLst/>
              <a:latin typeface="Times New Roman" panose="02020603050405020304" pitchFamily="18" charset="0"/>
              <a:ea typeface="Times New Roman" panose="02020603050405020304" pitchFamily="18" charset="0"/>
            </a:endParaRPr>
          </a:p>
        </p:txBody>
      </p:sp>
      <p:sp>
        <p:nvSpPr>
          <p:cNvPr id="81" name="TextBox 80"/>
          <p:cNvSpPr txBox="1"/>
          <p:nvPr/>
        </p:nvSpPr>
        <p:spPr>
          <a:xfrm>
            <a:off x="366642" y="3861166"/>
            <a:ext cx="4868835" cy="1223412"/>
          </a:xfrm>
          <a:prstGeom prst="rect">
            <a:avLst/>
          </a:prstGeom>
          <a:noFill/>
        </p:spPr>
        <p:txBody>
          <a:bodyPr wrap="square" rtlCol="0">
            <a:spAutoFit/>
          </a:bodyPr>
          <a:lstStyle/>
          <a:p>
            <a:endParaRPr lang="en-GB" sz="1050" b="1" dirty="0" smtClean="0">
              <a:latin typeface="Century Gothic" panose="020B0502020202020204" pitchFamily="34" charset="0"/>
            </a:endParaRPr>
          </a:p>
          <a:p>
            <a:r>
              <a:rPr lang="en-GB" sz="1050" b="1" dirty="0" smtClean="0">
                <a:latin typeface="Century Gothic" panose="020B0502020202020204" pitchFamily="34" charset="0"/>
              </a:rPr>
              <a:t>Bold, colourful, abstract, eccentric, stylised, dramatic, vibrant</a:t>
            </a:r>
          </a:p>
          <a:p>
            <a:endParaRPr lang="en-GB" sz="1050" dirty="0" smtClean="0">
              <a:latin typeface="Century Gothic" panose="020B0502020202020204" pitchFamily="34" charset="0"/>
            </a:endParaRPr>
          </a:p>
          <a:p>
            <a:pPr marL="171450" indent="-171450">
              <a:buFont typeface="Arial" panose="020B0604020202020204" pitchFamily="34" charset="0"/>
              <a:buChar char="•"/>
            </a:pPr>
            <a:r>
              <a:rPr lang="en-GB" sz="1050" dirty="0" smtClean="0">
                <a:latin typeface="Century Gothic" panose="020B0502020202020204" pitchFamily="34" charset="0"/>
              </a:rPr>
              <a:t>What colours does the artist use?</a:t>
            </a:r>
          </a:p>
          <a:p>
            <a:pPr marL="171450" indent="-171450">
              <a:buFont typeface="Arial" panose="020B0604020202020204" pitchFamily="34" charset="0"/>
              <a:buChar char="•"/>
            </a:pPr>
            <a:r>
              <a:rPr lang="en-GB" sz="1050" dirty="0" smtClean="0">
                <a:latin typeface="Century Gothic" panose="020B0502020202020204" pitchFamily="34" charset="0"/>
              </a:rPr>
              <a:t>What kind of shapes can you find?</a:t>
            </a:r>
          </a:p>
          <a:p>
            <a:pPr marL="171450" indent="-171450">
              <a:buFont typeface="Arial" panose="020B0604020202020204" pitchFamily="34" charset="0"/>
              <a:buChar char="•"/>
            </a:pPr>
            <a:r>
              <a:rPr lang="en-GB" sz="1050" dirty="0" smtClean="0">
                <a:latin typeface="Century Gothic" panose="020B0502020202020204" pitchFamily="34" charset="0"/>
              </a:rPr>
              <a:t>What kind of patterns can you see?</a:t>
            </a:r>
          </a:p>
          <a:p>
            <a:pPr marL="171450" indent="-171450">
              <a:buFont typeface="Arial" panose="020B0604020202020204" pitchFamily="34" charset="0"/>
              <a:buChar char="•"/>
            </a:pPr>
            <a:endParaRPr lang="en-GB" sz="1050" dirty="0">
              <a:latin typeface="Century Gothic" panose="020B0502020202020204" pitchFamily="34" charset="0"/>
            </a:endParaRPr>
          </a:p>
        </p:txBody>
      </p:sp>
      <p:pic>
        <p:nvPicPr>
          <p:cNvPr id="123" name="Picture 27" descr="C:\Users\Natalie\Pictures\Janome-CXL3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3" y="5168527"/>
            <a:ext cx="3027065" cy="2469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 name="TextBox 116"/>
          <p:cNvSpPr txBox="1"/>
          <p:nvPr/>
        </p:nvSpPr>
        <p:spPr>
          <a:xfrm>
            <a:off x="2834562" y="5117912"/>
            <a:ext cx="2674284" cy="2477601"/>
          </a:xfrm>
          <a:prstGeom prst="rect">
            <a:avLst/>
          </a:prstGeom>
          <a:noFill/>
        </p:spPr>
        <p:txBody>
          <a:bodyPr wrap="square" rtlCol="0">
            <a:spAutoFit/>
          </a:bodyPr>
          <a:lstStyle/>
          <a:p>
            <a:r>
              <a:rPr lang="en-GB" sz="1200" b="1" dirty="0" smtClean="0">
                <a:latin typeface="Century Gothic" panose="020B0502020202020204" pitchFamily="34" charset="0"/>
              </a:rPr>
              <a:t>The Sewing Machine</a:t>
            </a:r>
          </a:p>
          <a:p>
            <a:r>
              <a:rPr lang="en-GB" sz="1100" b="1" dirty="0" smtClean="0">
                <a:latin typeface="Century Gothic" panose="020B0502020202020204" pitchFamily="34" charset="0"/>
              </a:rPr>
              <a:t>This is a picture of the sewing machine you are going to be using in Textiles.</a:t>
            </a:r>
          </a:p>
          <a:p>
            <a:r>
              <a:rPr lang="en-GB" sz="1100" b="1" dirty="0" smtClean="0">
                <a:latin typeface="Century Gothic" panose="020B0502020202020204" pitchFamily="34" charset="0"/>
              </a:rPr>
              <a:t>There are some key parts of the sewing machine you will need to know the names of.</a:t>
            </a:r>
          </a:p>
          <a:p>
            <a:pPr marL="228600" indent="-228600">
              <a:buAutoNum type="arabicPeriod"/>
            </a:pPr>
            <a:r>
              <a:rPr lang="en-GB" sz="1100" b="1" dirty="0" smtClean="0">
                <a:latin typeface="Century Gothic" panose="020B0502020202020204" pitchFamily="34" charset="0"/>
              </a:rPr>
              <a:t>The </a:t>
            </a:r>
            <a:r>
              <a:rPr lang="en-GB" sz="1100" b="1" dirty="0" err="1" smtClean="0">
                <a:latin typeface="Century Gothic" panose="020B0502020202020204" pitchFamily="34" charset="0"/>
              </a:rPr>
              <a:t>Handwheel</a:t>
            </a:r>
            <a:endParaRPr lang="en-GB" sz="1100" b="1" dirty="0" smtClean="0">
              <a:latin typeface="Century Gothic" panose="020B0502020202020204" pitchFamily="34" charset="0"/>
            </a:endParaRPr>
          </a:p>
          <a:p>
            <a:pPr marL="228600" indent="-228600">
              <a:buAutoNum type="arabicPeriod"/>
            </a:pPr>
            <a:r>
              <a:rPr lang="en-GB" sz="1100" b="1" dirty="0" smtClean="0">
                <a:latin typeface="Century Gothic" panose="020B0502020202020204" pitchFamily="34" charset="0"/>
              </a:rPr>
              <a:t>Presser foot</a:t>
            </a:r>
          </a:p>
          <a:p>
            <a:pPr marL="228600" indent="-228600">
              <a:buAutoNum type="arabicPeriod"/>
            </a:pPr>
            <a:r>
              <a:rPr lang="en-GB" sz="1100" b="1" dirty="0" smtClean="0">
                <a:latin typeface="Century Gothic" panose="020B0502020202020204" pitchFamily="34" charset="0"/>
              </a:rPr>
              <a:t>Needle</a:t>
            </a:r>
          </a:p>
          <a:p>
            <a:pPr marL="228600" indent="-228600">
              <a:buAutoNum type="arabicPeriod"/>
            </a:pPr>
            <a:r>
              <a:rPr lang="en-GB" sz="1100" b="1" dirty="0" smtClean="0">
                <a:latin typeface="Century Gothic" panose="020B0502020202020204" pitchFamily="34" charset="0"/>
              </a:rPr>
              <a:t>Take-up lever</a:t>
            </a:r>
          </a:p>
          <a:p>
            <a:pPr marL="228600" indent="-228600">
              <a:buAutoNum type="arabicPeriod"/>
            </a:pPr>
            <a:r>
              <a:rPr lang="en-GB" sz="1100" b="1" dirty="0" smtClean="0">
                <a:latin typeface="Century Gothic" panose="020B0502020202020204" pitchFamily="34" charset="0"/>
              </a:rPr>
              <a:t>Start/stop button</a:t>
            </a:r>
          </a:p>
          <a:p>
            <a:pPr marL="228600" indent="-228600">
              <a:buAutoNum type="arabicPeriod"/>
            </a:pPr>
            <a:r>
              <a:rPr lang="en-GB" sz="1100" b="1" dirty="0" smtClean="0">
                <a:latin typeface="Century Gothic" panose="020B0502020202020204" pitchFamily="34" charset="0"/>
              </a:rPr>
              <a:t>Reverse button</a:t>
            </a:r>
          </a:p>
          <a:p>
            <a:pPr marL="228600" indent="-228600">
              <a:buAutoNum type="arabicPeriod"/>
            </a:pPr>
            <a:r>
              <a:rPr lang="en-GB" sz="1100" b="1" dirty="0" smtClean="0">
                <a:latin typeface="Century Gothic" panose="020B0502020202020204" pitchFamily="34" charset="0"/>
              </a:rPr>
              <a:t>Digital display panel</a:t>
            </a:r>
            <a:endParaRPr lang="en-GB" sz="1100" b="1" dirty="0">
              <a:latin typeface="Century Gothic" panose="020B0502020202020204" pitchFamily="34" charset="0"/>
            </a:endParaRPr>
          </a:p>
        </p:txBody>
      </p:sp>
      <p:sp>
        <p:nvSpPr>
          <p:cNvPr id="121" name="Rectangle 120"/>
          <p:cNvSpPr/>
          <p:nvPr/>
        </p:nvSpPr>
        <p:spPr>
          <a:xfrm>
            <a:off x="5566294" y="797238"/>
            <a:ext cx="6912365" cy="2793072"/>
          </a:xfrm>
          <a:prstGeom prst="rect">
            <a:avLst/>
          </a:prstGeom>
        </p:spPr>
        <p:txBody>
          <a:bodyPr wrap="square">
            <a:spAutoFit/>
          </a:bodyPr>
          <a:lstStyle/>
          <a:p>
            <a:pPr eaLnBrk="1" hangingPunct="1">
              <a:lnSpc>
                <a:spcPct val="150000"/>
              </a:lnSpc>
            </a:pPr>
            <a:r>
              <a:rPr lang="en-GB" altLang="en-US" sz="1000" b="1" dirty="0" smtClean="0">
                <a:solidFill>
                  <a:srgbClr val="0070C0"/>
                </a:solidFill>
                <a:latin typeface="Century Gothic" panose="020B0502020202020204" pitchFamily="34" charset="0"/>
              </a:rPr>
              <a:t>Health &amp; Safety Rules for Textiles</a:t>
            </a:r>
          </a:p>
          <a:p>
            <a:pPr eaLnBrk="1" hangingPunct="1">
              <a:lnSpc>
                <a:spcPct val="150000"/>
              </a:lnSpc>
              <a:buFontTx/>
              <a:buAutoNum type="arabicPeriod"/>
            </a:pPr>
            <a:r>
              <a:rPr lang="en-GB" altLang="en-US" sz="900" dirty="0" smtClean="0">
                <a:solidFill>
                  <a:srgbClr val="0070C0"/>
                </a:solidFill>
                <a:latin typeface="Century Gothic" panose="020B0502020202020204" pitchFamily="34" charset="0"/>
              </a:rPr>
              <a:t>Pupils </a:t>
            </a:r>
            <a:r>
              <a:rPr lang="en-GB" altLang="en-US" sz="900" dirty="0">
                <a:solidFill>
                  <a:srgbClr val="0070C0"/>
                </a:solidFill>
                <a:latin typeface="Century Gothic" panose="020B0502020202020204" pitchFamily="34" charset="0"/>
              </a:rPr>
              <a:t>should wait </a:t>
            </a:r>
            <a:r>
              <a:rPr lang="en-GB" altLang="en-US" sz="900" b="1" dirty="0">
                <a:solidFill>
                  <a:srgbClr val="0070C0"/>
                </a:solidFill>
                <a:latin typeface="Century Gothic" panose="020B0502020202020204" pitchFamily="34" charset="0"/>
              </a:rPr>
              <a:t>OUTSIDE</a:t>
            </a:r>
            <a:r>
              <a:rPr lang="en-GB" altLang="en-US" sz="900" dirty="0">
                <a:solidFill>
                  <a:srgbClr val="0070C0"/>
                </a:solidFill>
                <a:latin typeface="Century Gothic" panose="020B0502020202020204" pitchFamily="34" charset="0"/>
              </a:rPr>
              <a:t> the room for a member of staff.</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COATS </a:t>
            </a:r>
            <a:r>
              <a:rPr lang="en-GB" altLang="en-US" sz="900" dirty="0">
                <a:solidFill>
                  <a:srgbClr val="0070C0"/>
                </a:solidFill>
                <a:latin typeface="Century Gothic" panose="020B0502020202020204" pitchFamily="34" charset="0"/>
              </a:rPr>
              <a:t> should be hung on hooks or on backs of chairs.</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BAGS</a:t>
            </a:r>
            <a:r>
              <a:rPr lang="en-GB" altLang="en-US" sz="900" dirty="0">
                <a:solidFill>
                  <a:srgbClr val="0070C0"/>
                </a:solidFill>
                <a:latin typeface="Century Gothic" panose="020B0502020202020204" pitchFamily="34" charset="0"/>
              </a:rPr>
              <a:t> should be placed in the bag store near the door as you enter the room.</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No</a:t>
            </a:r>
            <a:r>
              <a:rPr lang="en-GB" altLang="en-US" sz="900" b="1" dirty="0">
                <a:solidFill>
                  <a:srgbClr val="0070C0"/>
                </a:solidFill>
                <a:latin typeface="Century Gothic" panose="020B0502020202020204" pitchFamily="34" charset="0"/>
              </a:rPr>
              <a:t> FOOD </a:t>
            </a:r>
            <a:r>
              <a:rPr lang="en-GB" altLang="en-US" sz="900" dirty="0">
                <a:solidFill>
                  <a:srgbClr val="0070C0"/>
                </a:solidFill>
                <a:latin typeface="Century Gothic" panose="020B0502020202020204" pitchFamily="34" charset="0"/>
              </a:rPr>
              <a:t>or </a:t>
            </a:r>
            <a:r>
              <a:rPr lang="en-GB" altLang="en-US" sz="900" b="1" dirty="0">
                <a:solidFill>
                  <a:srgbClr val="0070C0"/>
                </a:solidFill>
                <a:latin typeface="Century Gothic" panose="020B0502020202020204" pitchFamily="34" charset="0"/>
              </a:rPr>
              <a:t>DRINK</a:t>
            </a:r>
            <a:r>
              <a:rPr lang="en-GB" altLang="en-US" sz="900" dirty="0">
                <a:solidFill>
                  <a:srgbClr val="0070C0"/>
                </a:solidFill>
                <a:latin typeface="Century Gothic" panose="020B0502020202020204" pitchFamily="34" charset="0"/>
              </a:rPr>
              <a:t> is allowed in the classroom near the desks and the machine bench.</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Long hair </a:t>
            </a:r>
            <a:r>
              <a:rPr lang="en-GB" altLang="en-US" sz="900" b="1" dirty="0">
                <a:solidFill>
                  <a:srgbClr val="0070C0"/>
                </a:solidFill>
                <a:latin typeface="Century Gothic" panose="020B0502020202020204" pitchFamily="34" charset="0"/>
              </a:rPr>
              <a:t>MUST</a:t>
            </a:r>
            <a:r>
              <a:rPr lang="en-GB" altLang="en-US" sz="900" dirty="0">
                <a:solidFill>
                  <a:srgbClr val="0070C0"/>
                </a:solidFill>
                <a:latin typeface="Century Gothic" panose="020B0502020202020204" pitchFamily="34" charset="0"/>
              </a:rPr>
              <a:t> be tied back when doing any practical task.</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All electrical equipment</a:t>
            </a:r>
            <a:r>
              <a:rPr lang="en-GB" altLang="en-US" sz="900" dirty="0">
                <a:solidFill>
                  <a:srgbClr val="0070C0"/>
                </a:solidFill>
                <a:latin typeface="Century Gothic" panose="020B0502020202020204" pitchFamily="34" charset="0"/>
              </a:rPr>
              <a:t> – irons, machines, </a:t>
            </a:r>
            <a:r>
              <a:rPr lang="en-GB" altLang="en-US" sz="900" dirty="0" err="1">
                <a:solidFill>
                  <a:srgbClr val="0070C0"/>
                </a:solidFill>
                <a:latin typeface="Century Gothic" panose="020B0502020202020204" pitchFamily="34" charset="0"/>
              </a:rPr>
              <a:t>overlockers</a:t>
            </a:r>
            <a:r>
              <a:rPr lang="en-GB" altLang="en-US" sz="900" dirty="0">
                <a:solidFill>
                  <a:srgbClr val="0070C0"/>
                </a:solidFill>
                <a:latin typeface="Century Gothic" panose="020B0502020202020204" pitchFamily="34" charset="0"/>
              </a:rPr>
              <a:t>, </a:t>
            </a:r>
            <a:r>
              <a:rPr lang="en-GB" altLang="en-US" sz="900" dirty="0" err="1">
                <a:solidFill>
                  <a:srgbClr val="0070C0"/>
                </a:solidFill>
                <a:latin typeface="Century Gothic" panose="020B0502020202020204" pitchFamily="34" charset="0"/>
              </a:rPr>
              <a:t>waxpots</a:t>
            </a:r>
            <a:r>
              <a:rPr lang="en-GB" altLang="en-US" sz="900" dirty="0">
                <a:solidFill>
                  <a:srgbClr val="0070C0"/>
                </a:solidFill>
                <a:latin typeface="Century Gothic" panose="020B0502020202020204" pitchFamily="34" charset="0"/>
              </a:rPr>
              <a:t>  etc.. are only to be used when you have permission from a member of staff.</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Use </a:t>
            </a:r>
            <a:r>
              <a:rPr lang="en-GB" altLang="en-US" sz="900" b="1" dirty="0">
                <a:solidFill>
                  <a:srgbClr val="0070C0"/>
                </a:solidFill>
                <a:latin typeface="Century Gothic" panose="020B0502020202020204" pitchFamily="34" charset="0"/>
              </a:rPr>
              <a:t>equipment correctly</a:t>
            </a:r>
            <a:r>
              <a:rPr lang="en-GB" altLang="en-US" sz="900" dirty="0">
                <a:solidFill>
                  <a:srgbClr val="0070C0"/>
                </a:solidFill>
                <a:latin typeface="Century Gothic" panose="020B0502020202020204" pitchFamily="34" charset="0"/>
              </a:rPr>
              <a:t> and </a:t>
            </a:r>
            <a:r>
              <a:rPr lang="en-GB" altLang="en-US" sz="900" b="1" dirty="0">
                <a:solidFill>
                  <a:srgbClr val="0070C0"/>
                </a:solidFill>
                <a:latin typeface="Century Gothic" panose="020B0502020202020204" pitchFamily="34" charset="0"/>
              </a:rPr>
              <a:t>safely</a:t>
            </a:r>
            <a:r>
              <a:rPr lang="en-GB" altLang="en-US" sz="900" dirty="0">
                <a:solidFill>
                  <a:srgbClr val="0070C0"/>
                </a:solidFill>
                <a:latin typeface="Century Gothic" panose="020B0502020202020204" pitchFamily="34" charset="0"/>
              </a:rPr>
              <a:t>, following the specific instructions.</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DO NOT TOUCH</a:t>
            </a:r>
            <a:r>
              <a:rPr lang="en-GB" altLang="en-US" sz="900" dirty="0">
                <a:solidFill>
                  <a:srgbClr val="0070C0"/>
                </a:solidFill>
                <a:latin typeface="Century Gothic" panose="020B0502020202020204" pitchFamily="34" charset="0"/>
              </a:rPr>
              <a:t> any equipment, materials </a:t>
            </a:r>
            <a:r>
              <a:rPr lang="en-GB" altLang="en-US" sz="900" dirty="0" err="1">
                <a:solidFill>
                  <a:srgbClr val="0070C0"/>
                </a:solidFill>
                <a:latin typeface="Century Gothic" panose="020B0502020202020204" pitchFamily="34" charset="0"/>
              </a:rPr>
              <a:t>etc</a:t>
            </a:r>
            <a:r>
              <a:rPr lang="en-GB" altLang="en-US" sz="900" dirty="0">
                <a:solidFill>
                  <a:srgbClr val="0070C0"/>
                </a:solidFill>
                <a:latin typeface="Century Gothic" panose="020B0502020202020204" pitchFamily="34" charset="0"/>
              </a:rPr>
              <a:t> unless you are told to do so.</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Keep your work area </a:t>
            </a:r>
            <a:r>
              <a:rPr lang="en-GB" altLang="en-US" sz="900" b="1" dirty="0">
                <a:solidFill>
                  <a:srgbClr val="0070C0"/>
                </a:solidFill>
                <a:latin typeface="Century Gothic" panose="020B0502020202020204" pitchFamily="34" charset="0"/>
              </a:rPr>
              <a:t>tidy</a:t>
            </a:r>
            <a:r>
              <a:rPr lang="en-GB" altLang="en-US" sz="900" dirty="0">
                <a:solidFill>
                  <a:srgbClr val="0070C0"/>
                </a:solidFill>
                <a:latin typeface="Century Gothic" panose="020B0502020202020204" pitchFamily="34" charset="0"/>
              </a:rPr>
              <a:t>.</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Report </a:t>
            </a:r>
            <a:r>
              <a:rPr lang="en-GB" altLang="en-US" sz="900" dirty="0">
                <a:solidFill>
                  <a:srgbClr val="0070C0"/>
                </a:solidFill>
                <a:latin typeface="Century Gothic" panose="020B0502020202020204" pitchFamily="34" charset="0"/>
              </a:rPr>
              <a:t>any breakages / damages immediately.</a:t>
            </a:r>
          </a:p>
          <a:p>
            <a:pPr eaLnBrk="1" hangingPunct="1">
              <a:lnSpc>
                <a:spcPct val="150000"/>
              </a:lnSpc>
            </a:pPr>
            <a:endParaRPr lang="en-GB" altLang="en-US" sz="900"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9524" y="1459950"/>
            <a:ext cx="3193829" cy="22447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Box 3"/>
          <p:cNvSpPr txBox="1"/>
          <p:nvPr/>
        </p:nvSpPr>
        <p:spPr>
          <a:xfrm>
            <a:off x="302090" y="1637419"/>
            <a:ext cx="1654820" cy="2123658"/>
          </a:xfrm>
          <a:prstGeom prst="rect">
            <a:avLst/>
          </a:prstGeom>
          <a:noFill/>
        </p:spPr>
        <p:txBody>
          <a:bodyPr wrap="square" rtlCol="0">
            <a:spAutoFit/>
          </a:bodyPr>
          <a:lstStyle/>
          <a:p>
            <a:r>
              <a:rPr lang="en-GB" sz="1200" dirty="0"/>
              <a:t>Picasso</a:t>
            </a:r>
          </a:p>
          <a:p>
            <a:r>
              <a:rPr lang="en-GB" sz="1200" i="1" dirty="0">
                <a:latin typeface="Century Gothic" panose="020B0502020202020204" pitchFamily="34" charset="0"/>
              </a:rPr>
              <a:t>Picasso</a:t>
            </a:r>
            <a:r>
              <a:rPr lang="en-GB" sz="1200" dirty="0">
                <a:latin typeface="Century Gothic" panose="020B0502020202020204" pitchFamily="34" charset="0"/>
              </a:rPr>
              <a:t> was a Spanish painter, sculptor, printmaker, ceramicist, stage designer, poet and playwright who spent most of his adult life in France.</a:t>
            </a:r>
          </a:p>
          <a:p>
            <a:endParaRPr lang="en-GB" sz="1200" dirty="0"/>
          </a:p>
        </p:txBody>
      </p:sp>
    </p:spTree>
    <p:extLst>
      <p:ext uri="{BB962C8B-B14F-4D97-AF65-F5344CB8AC3E}">
        <p14:creationId xmlns:p14="http://schemas.microsoft.com/office/powerpoint/2010/main" val="1913436240"/>
      </p:ext>
    </p:extLst>
  </p:cSld>
  <p:clrMapOvr>
    <a:masterClrMapping/>
  </p:clrMapOvr>
  <p:transition advClick="0" advTm="3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chemeClr val="bg1">
              <a:lumMod val="50000"/>
            </a:schemeClr>
          </a:solidFill>
        </p:grpSpPr>
        <p:sp>
          <p:nvSpPr>
            <p:cNvPr id="3077" name="Rectangle 6"/>
            <p:cNvSpPr>
              <a:spLocks noChangeArrowheads="1"/>
            </p:cNvSpPr>
            <p:nvPr/>
          </p:nvSpPr>
          <p:spPr bwMode="auto">
            <a:xfrm>
              <a:off x="5605" y="0"/>
              <a:ext cx="1008" cy="288"/>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grp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a:solidFill>
                    <a:schemeClr val="bg1"/>
                  </a:solidFill>
                  <a:latin typeface="Arial" panose="020B0604020202020204" pitchFamily="34" charset="0"/>
                </a:rPr>
                <a:t>design</a:t>
              </a:r>
              <a:r>
                <a:rPr lang="en-US" altLang="en-US" sz="2800">
                  <a:solidFill>
                    <a:schemeClr val="bg1"/>
                  </a:solidFill>
                  <a:latin typeface="Arial" panose="020B0604020202020204" pitchFamily="34" charset="0"/>
                </a:rPr>
                <a:t>technology</a:t>
              </a:r>
            </a:p>
          </p:txBody>
        </p:sp>
      </p:grpSp>
      <p:sp>
        <p:nvSpPr>
          <p:cNvPr id="6" name="Rectangle 5"/>
          <p:cNvSpPr/>
          <p:nvPr/>
        </p:nvSpPr>
        <p:spPr>
          <a:xfrm>
            <a:off x="467593" y="8782171"/>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chemeClr val="bg1">
                    <a:lumMod val="50000"/>
                  </a:schemeClr>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chemeClr val="bg1">
                <a:lumMod val="50000"/>
              </a:schemeClr>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5894708" cy="584775"/>
          </a:xfrm>
          <a:prstGeom prst="rect">
            <a:avLst/>
          </a:prstGeom>
          <a:solidFill>
            <a:schemeClr val="bg1">
              <a:lumMod val="50000"/>
            </a:schemeClr>
          </a:solidFill>
          <a:ln w="57150">
            <a:solidFill>
              <a:schemeClr val="bg1">
                <a:lumMod val="50000"/>
              </a:schemeClr>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7 Product Design</a:t>
            </a:r>
          </a:p>
        </p:txBody>
      </p:sp>
      <p:sp>
        <p:nvSpPr>
          <p:cNvPr id="12" name="Rectangle 11"/>
          <p:cNvSpPr/>
          <p:nvPr/>
        </p:nvSpPr>
        <p:spPr>
          <a:xfrm>
            <a:off x="4960640" y="1701673"/>
            <a:ext cx="3672408" cy="815608"/>
          </a:xfrm>
          <a:prstGeom prst="rect">
            <a:avLst/>
          </a:prstGeom>
          <a:ln w="28575">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pPr marL="171450" indent="-171450">
              <a:buFont typeface="Arial" panose="020B0604020202020204" pitchFamily="34" charset="0"/>
              <a:buChar char="•"/>
            </a:pPr>
            <a:r>
              <a:rPr lang="en-GB" sz="1100" b="1" dirty="0" smtClean="0">
                <a:solidFill>
                  <a:srgbClr val="000000"/>
                </a:solidFill>
                <a:latin typeface="Arial" panose="020B0604020202020204" pitchFamily="34" charset="0"/>
                <a:cs typeface="Arial" panose="020B0604020202020204" pitchFamily="34" charset="0"/>
              </a:rPr>
              <a:t>To produce a functioning earphone holder.</a:t>
            </a:r>
          </a:p>
          <a:p>
            <a:pPr marL="171450" indent="-171450">
              <a:buFont typeface="Arial" panose="020B0604020202020204" pitchFamily="34" charset="0"/>
              <a:buChar char="•"/>
            </a:pPr>
            <a:endParaRPr lang="en-GB" sz="1100" b="1" dirty="0" smtClean="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b="1" dirty="0" smtClean="0">
                <a:solidFill>
                  <a:srgbClr val="000000"/>
                </a:solidFill>
                <a:latin typeface="Arial" panose="020B0604020202020204" pitchFamily="34" charset="0"/>
                <a:cs typeface="Arial" panose="020B0604020202020204" pitchFamily="34" charset="0"/>
              </a:rPr>
              <a:t>To use CAD/CAM to produce a laser cut product.</a:t>
            </a:r>
            <a:endParaRPr lang="en-GB" sz="1100" dirty="0">
              <a:solidFill>
                <a:srgbClr val="00B050"/>
              </a:solidFill>
              <a:latin typeface="Arial" panose="020B0604020202020204" pitchFamily="34" charset="0"/>
              <a:cs typeface="Arial" panose="020B0604020202020204" pitchFamily="34" charset="0"/>
            </a:endParaRPr>
          </a:p>
        </p:txBody>
      </p:sp>
      <p:sp>
        <p:nvSpPr>
          <p:cNvPr id="36" name="Rectangle 35"/>
          <p:cNvSpPr/>
          <p:nvPr/>
        </p:nvSpPr>
        <p:spPr>
          <a:xfrm>
            <a:off x="255309" y="1692425"/>
            <a:ext cx="4561316" cy="1154162"/>
          </a:xfrm>
          <a:prstGeom prst="rect">
            <a:avLst/>
          </a:prstGeom>
          <a:ln w="38100">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To be able to analyse a design problem</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To be able to use product analysis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How to use primary data to understand a customers needs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To be able to generate a range of creative ideas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How to develop design ideas</a:t>
            </a:r>
          </a:p>
        </p:txBody>
      </p:sp>
      <p:sp>
        <p:nvSpPr>
          <p:cNvPr id="33" name="TextBox 32"/>
          <p:cNvSpPr txBox="1"/>
          <p:nvPr/>
        </p:nvSpPr>
        <p:spPr>
          <a:xfrm>
            <a:off x="8777063" y="1701673"/>
            <a:ext cx="3744417" cy="1015663"/>
          </a:xfrm>
          <a:prstGeom prst="rect">
            <a:avLst/>
          </a:prstGeom>
          <a:noFill/>
          <a:ln w="28575">
            <a:solidFill>
              <a:srgbClr val="C00000"/>
            </a:solidFill>
          </a:ln>
        </p:spPr>
        <p:txBody>
          <a:bodyPr wrap="square" rtlCol="0">
            <a:spAutoFit/>
          </a:bodyPr>
          <a:lstStyle/>
          <a:p>
            <a:r>
              <a:rPr lang="en-GB" sz="1200" b="1" dirty="0" smtClean="0">
                <a:latin typeface="Arial Black" panose="020B0A04020102020204" pitchFamily="34" charset="0"/>
                <a:cs typeface="Arial" panose="020B0604020202020204" pitchFamily="34" charset="0"/>
              </a:rPr>
              <a:t>Year 7 keywords and terms</a:t>
            </a:r>
          </a:p>
          <a:p>
            <a:r>
              <a:rPr lang="en-GB" sz="1200" dirty="0" smtClean="0">
                <a:latin typeface="Arial" panose="020B0604020202020204" pitchFamily="34" charset="0"/>
                <a:cs typeface="Arial" panose="020B0604020202020204" pitchFamily="34" charset="0"/>
              </a:rPr>
              <a:t>Product analysis, function, design problem, design brief, aesthetics, user profile, initial ideas, creative, design development, CAD (computer aided design), CAM (computer aided manufacture)</a:t>
            </a:r>
            <a:endParaRPr lang="en-GB" sz="12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3"/>
          <a:stretch>
            <a:fillRect/>
          </a:stretch>
        </p:blipFill>
        <p:spPr>
          <a:xfrm>
            <a:off x="5091965" y="2846587"/>
            <a:ext cx="7429515" cy="4355233"/>
          </a:xfrm>
          <a:prstGeom prst="rect">
            <a:avLst/>
          </a:prstGeom>
        </p:spPr>
      </p:pic>
      <p:sp>
        <p:nvSpPr>
          <p:cNvPr id="37" name="TextBox 8"/>
          <p:cNvSpPr txBox="1">
            <a:spLocks noChangeArrowheads="1"/>
          </p:cNvSpPr>
          <p:nvPr/>
        </p:nvSpPr>
        <p:spPr bwMode="auto">
          <a:xfrm>
            <a:off x="255310" y="2987761"/>
            <a:ext cx="4561316" cy="1557943"/>
          </a:xfrm>
          <a:prstGeom prst="rect">
            <a:avLst/>
          </a:prstGeom>
          <a:noFill/>
          <a:ln>
            <a:solidFill>
              <a:schemeClr val="tx1"/>
            </a:solidFill>
          </a:ln>
          <a:extLst/>
        </p:spPr>
        <p:txBody>
          <a:bodyPr wrap="square" lIns="79836" tIns="39918" rIns="79836" bIns="39918">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marL="0" marR="0" lvl="0" indent="0" algn="l" defTabSz="798486"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smtClean="0">
                <a:ln>
                  <a:noFill/>
                </a:ln>
                <a:solidFill>
                  <a:srgbClr val="000000"/>
                </a:solidFill>
                <a:effectLst/>
                <a:uLnTx/>
                <a:uFillTx/>
                <a:latin typeface="Arial Black" panose="020B0A04020102020204" pitchFamily="34" charset="0"/>
                <a:cs typeface="Arial" panose="020B0604020202020204" pitchFamily="34" charset="0"/>
              </a:rPr>
              <a:t>Annotation/labelling your design ideas:</a:t>
            </a:r>
          </a:p>
          <a:p>
            <a:pPr marL="171450" marR="0" lvl="0" indent="-171450" algn="l" defTabSz="798486"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200" dirty="0" smtClean="0">
                <a:solidFill>
                  <a:srgbClr val="000000"/>
                </a:solidFill>
                <a:latin typeface="Arial" panose="020B0604020202020204" pitchFamily="34" charset="0"/>
                <a:cs typeface="Arial" panose="020B0604020202020204" pitchFamily="34" charset="0"/>
              </a:rPr>
              <a:t>Why is the design successful/unsuccessful? Is there space for the ear buds, wire wrapping &amp; jack plug? Is it safe to use? Does it look good?</a:t>
            </a:r>
          </a:p>
          <a:p>
            <a:pPr marL="171450" marR="0" lvl="0" indent="-171450" algn="l" defTabSz="798486"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20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Are there any changes you would need to make?</a:t>
            </a:r>
          </a:p>
          <a:p>
            <a:pPr marL="171450" marR="0" lvl="0" indent="-171450" algn="l" defTabSz="798486"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200" dirty="0" smtClean="0">
                <a:solidFill>
                  <a:srgbClr val="000000"/>
                </a:solidFill>
                <a:latin typeface="Arial" panose="020B0604020202020204" pitchFamily="34" charset="0"/>
                <a:cs typeface="Arial" panose="020B0604020202020204" pitchFamily="34" charset="0"/>
              </a:rPr>
              <a:t>Is it suitable for your user/target market and their likes? How?</a:t>
            </a:r>
          </a:p>
          <a:p>
            <a:pPr marL="171450" marR="0" lvl="0" indent="-171450" algn="l" defTabSz="798486"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200" dirty="0" smtClean="0">
                <a:solidFill>
                  <a:srgbClr val="000000"/>
                </a:solidFill>
                <a:latin typeface="Arial" panose="020B0604020202020204" pitchFamily="34" charset="0"/>
                <a:cs typeface="Arial" panose="020B0604020202020204" pitchFamily="34" charset="0"/>
              </a:rPr>
              <a:t>Get someone else to give you some feedback i.e. which is their favourite &amp; why?</a:t>
            </a:r>
            <a:endParaRPr kumimoji="0" lang="en-GB" sz="7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8" name="Rectangle 27"/>
          <p:cNvSpPr/>
          <p:nvPr/>
        </p:nvSpPr>
        <p:spPr>
          <a:xfrm>
            <a:off x="255310" y="4686878"/>
            <a:ext cx="4561315" cy="1015663"/>
          </a:xfrm>
          <a:prstGeom prst="rect">
            <a:avLst/>
          </a:prstGeom>
          <a:ln>
            <a:solidFill>
              <a:srgbClr val="C00000"/>
            </a:solidFill>
          </a:ln>
        </p:spPr>
        <p:txBody>
          <a:bodyPr wrap="square">
            <a:spAutoFit/>
          </a:bodyPr>
          <a:lstStyle/>
          <a:p>
            <a:r>
              <a:rPr lang="en-GB" sz="1200" b="1" dirty="0" smtClean="0">
                <a:latin typeface="Arial Black" panose="020B0A04020102020204" pitchFamily="34" charset="0"/>
                <a:cs typeface="Arial" panose="020B0604020202020204" pitchFamily="34" charset="0"/>
              </a:rPr>
              <a:t>What is Computer Aided Design (CAD)?</a:t>
            </a:r>
          </a:p>
          <a:p>
            <a:r>
              <a:rPr lang="en-GB" sz="1200" dirty="0" smtClean="0">
                <a:latin typeface="Arial" panose="020B0604020202020204" pitchFamily="34" charset="0"/>
                <a:cs typeface="Arial" panose="020B0604020202020204" pitchFamily="34" charset="0"/>
              </a:rPr>
              <a:t>Computer Aided Design (CAD) is mainly used for detailed engineering of 3D models and 2D drawings of physical components. The designed product on the computer can be tested, modified and finalised for real production</a:t>
            </a:r>
            <a:endParaRPr lang="en-GB" sz="1200" b="0" i="0" u="none" strike="noStrike" dirty="0">
              <a:effectLst/>
              <a:latin typeface="Arial" panose="020B0604020202020204" pitchFamily="34" charset="0"/>
              <a:cs typeface="Arial" panose="020B0604020202020204" pitchFamily="34" charset="0"/>
            </a:endParaRPr>
          </a:p>
        </p:txBody>
      </p:sp>
      <p:sp>
        <p:nvSpPr>
          <p:cNvPr id="39" name="Rectangle 38"/>
          <p:cNvSpPr/>
          <p:nvPr/>
        </p:nvSpPr>
        <p:spPr>
          <a:xfrm>
            <a:off x="255309" y="5833984"/>
            <a:ext cx="4561315" cy="1384995"/>
          </a:xfrm>
          <a:prstGeom prst="rect">
            <a:avLst/>
          </a:prstGeom>
          <a:ln>
            <a:solidFill>
              <a:srgbClr val="C00000"/>
            </a:solidFill>
          </a:ln>
        </p:spPr>
        <p:txBody>
          <a:bodyPr wrap="square">
            <a:spAutoFit/>
          </a:bodyPr>
          <a:lstStyle/>
          <a:p>
            <a:r>
              <a:rPr lang="en-GB" sz="1200" b="1" dirty="0">
                <a:latin typeface="Arial Black" panose="020B0A04020102020204" pitchFamily="34" charset="0"/>
                <a:cs typeface="Arial" panose="020B0604020202020204" pitchFamily="34" charset="0"/>
              </a:rPr>
              <a:t>What is Computer Aided Manufacturing (CAM)?</a:t>
            </a:r>
          </a:p>
          <a:p>
            <a:r>
              <a:rPr lang="en-GB" sz="1200" dirty="0">
                <a:latin typeface="Arial" panose="020B0604020202020204" pitchFamily="34" charset="0"/>
                <a:cs typeface="Arial" panose="020B0604020202020204" pitchFamily="34" charset="0"/>
              </a:rPr>
              <a:t>CAM is used for planning the different manufacturing operations to create a product. CAM involves milling, drilling, turning, </a:t>
            </a:r>
            <a:r>
              <a:rPr lang="en-GB" sz="1200" dirty="0" smtClean="0">
                <a:latin typeface="Arial" panose="020B0604020202020204" pitchFamily="34" charset="0"/>
                <a:cs typeface="Arial" panose="020B0604020202020204" pitchFamily="34" charset="0"/>
              </a:rPr>
              <a:t>punching, </a:t>
            </a:r>
            <a:r>
              <a:rPr lang="en-GB" sz="1200" dirty="0">
                <a:latin typeface="Arial" panose="020B0604020202020204" pitchFamily="34" charset="0"/>
                <a:cs typeface="Arial" panose="020B0604020202020204" pitchFamily="34" charset="0"/>
              </a:rPr>
              <a:t>laser and plasma cutting and additive manufacturing (3D printing). CAM uses data from CAD software to control automated machinery and generate tool paths to ensure the part machined is the same as the model.</a:t>
            </a:r>
            <a:endParaRPr lang="en-GB" sz="1200" b="0" i="0" u="none" strike="noStrike" dirty="0">
              <a:effectLst/>
              <a:latin typeface="Arial" panose="020B0604020202020204" pitchFamily="34" charset="0"/>
              <a:cs typeface="Arial" panose="020B0604020202020204" pitchFamily="34" charset="0"/>
            </a:endParaRPr>
          </a:p>
        </p:txBody>
      </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906" y="7350422"/>
            <a:ext cx="1895567" cy="1334963"/>
          </a:xfrm>
          <a:prstGeom prst="rect">
            <a:avLst/>
          </a:prstGeom>
        </p:spPr>
      </p:pic>
      <p:pic>
        <p:nvPicPr>
          <p:cNvPr id="38" name="Picture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1610" y="7350422"/>
            <a:ext cx="2366135" cy="1325036"/>
          </a:xfrm>
          <a:prstGeom prst="rect">
            <a:avLst/>
          </a:prstGeom>
        </p:spPr>
      </p:pic>
      <p:sp>
        <p:nvSpPr>
          <p:cNvPr id="40" name="Rectangle 39"/>
          <p:cNvSpPr/>
          <p:nvPr/>
        </p:nvSpPr>
        <p:spPr>
          <a:xfrm>
            <a:off x="4835562" y="7350423"/>
            <a:ext cx="3077406" cy="1200329"/>
          </a:xfrm>
          <a:prstGeom prst="rect">
            <a:avLst/>
          </a:prstGeom>
          <a:ln>
            <a:solidFill>
              <a:schemeClr val="tx1"/>
            </a:solidFill>
          </a:ln>
        </p:spPr>
        <p:txBody>
          <a:bodyPr wrap="square">
            <a:spAutoFit/>
          </a:bodyPr>
          <a:lstStyle/>
          <a:p>
            <a:pPr lvl="0" eaLnBrk="1" fontAlgn="auto" hangingPunct="1">
              <a:spcBef>
                <a:spcPts val="0"/>
              </a:spcBef>
              <a:spcAft>
                <a:spcPts val="0"/>
              </a:spcAft>
              <a:defRPr/>
            </a:pPr>
            <a:r>
              <a:rPr lang="en-GB" sz="1200" b="1" dirty="0">
                <a:latin typeface="Arial Black" panose="020B0A04020102020204" pitchFamily="34" charset="0"/>
                <a:cs typeface="Arial" panose="020B0604020202020204" pitchFamily="34" charset="0"/>
              </a:rPr>
              <a:t>User/customer profile</a:t>
            </a:r>
          </a:p>
          <a:p>
            <a:pPr lvl="0" eaLnBrk="1" fontAlgn="auto" hangingPunct="1">
              <a:spcBef>
                <a:spcPts val="0"/>
              </a:spcBef>
              <a:spcAft>
                <a:spcPts val="0"/>
              </a:spcAft>
              <a:defRPr/>
            </a:pPr>
            <a:r>
              <a:rPr lang="en-GB" sz="1200" dirty="0">
                <a:latin typeface="Arial" panose="020B0604020202020204" pitchFamily="34" charset="0"/>
                <a:cs typeface="Arial" panose="020B0604020202020204" pitchFamily="34" charset="0"/>
              </a:rPr>
              <a:t>It is important consider who your customer is &amp; to think about their likes, needs and wants from the product you are designing. The designer can then ensure they are meeting their requirements. </a:t>
            </a:r>
          </a:p>
        </p:txBody>
      </p:sp>
      <p:sp>
        <p:nvSpPr>
          <p:cNvPr id="44" name="Rectangle 43"/>
          <p:cNvSpPr/>
          <p:nvPr/>
        </p:nvSpPr>
        <p:spPr>
          <a:xfrm>
            <a:off x="8026184" y="7350423"/>
            <a:ext cx="4495295" cy="1200329"/>
          </a:xfrm>
          <a:prstGeom prst="rect">
            <a:avLst/>
          </a:prstGeom>
          <a:ln>
            <a:solidFill>
              <a:schemeClr val="tx1"/>
            </a:solidFill>
          </a:ln>
        </p:spPr>
        <p:txBody>
          <a:bodyPr wrap="square">
            <a:spAutoFit/>
          </a:bodyPr>
          <a:lstStyle/>
          <a:p>
            <a:pPr lvl="0" eaLnBrk="1" fontAlgn="auto" hangingPunct="1">
              <a:spcBef>
                <a:spcPts val="0"/>
              </a:spcBef>
              <a:spcAft>
                <a:spcPts val="0"/>
              </a:spcAft>
              <a:defRPr/>
            </a:pPr>
            <a:r>
              <a:rPr lang="en-GB" sz="1200" b="1" dirty="0" smtClean="0">
                <a:latin typeface="Arial Black" panose="020B0A04020102020204" pitchFamily="34" charset="0"/>
                <a:cs typeface="Arial" panose="020B0604020202020204" pitchFamily="34" charset="0"/>
              </a:rPr>
              <a:t>Design development</a:t>
            </a:r>
            <a:endParaRPr lang="en-GB" sz="1200" b="1" dirty="0">
              <a:latin typeface="Arial Black" panose="020B0A04020102020204" pitchFamily="34" charset="0"/>
              <a:cs typeface="Arial" panose="020B0604020202020204" pitchFamily="34" charset="0"/>
            </a:endParaRPr>
          </a:p>
          <a:p>
            <a:pPr lvl="0" eaLnBrk="1" fontAlgn="auto" hangingPunct="1">
              <a:spcBef>
                <a:spcPts val="0"/>
              </a:spcBef>
              <a:spcAft>
                <a:spcPts val="0"/>
              </a:spcAft>
              <a:defRPr/>
            </a:pPr>
            <a:r>
              <a:rPr lang="en-GB" sz="1200" dirty="0" smtClean="0">
                <a:latin typeface="Arial" panose="020B0604020202020204" pitchFamily="34" charset="0"/>
                <a:cs typeface="Arial" panose="020B0604020202020204" pitchFamily="34" charset="0"/>
              </a:rPr>
              <a:t>Design development is about looking at your ideas and improving or </a:t>
            </a:r>
            <a:r>
              <a:rPr lang="en-GB" sz="1200" dirty="0">
                <a:latin typeface="Arial" panose="020B0604020202020204" pitchFamily="34" charset="0"/>
                <a:cs typeface="Arial" panose="020B0604020202020204" pitchFamily="34" charset="0"/>
              </a:rPr>
              <a:t>refining </a:t>
            </a:r>
            <a:r>
              <a:rPr lang="en-GB" sz="1200" dirty="0" smtClean="0">
                <a:latin typeface="Arial" panose="020B0604020202020204" pitchFamily="34" charset="0"/>
                <a:cs typeface="Arial" panose="020B0604020202020204" pitchFamily="34" charset="0"/>
              </a:rPr>
              <a:t>them through iterative design.</a:t>
            </a:r>
            <a:endParaRPr lang="en-GB" sz="1200" dirty="0">
              <a:latin typeface="Arial" panose="020B0604020202020204" pitchFamily="34" charset="0"/>
              <a:cs typeface="Arial" panose="020B0604020202020204" pitchFamily="34" charset="0"/>
            </a:endParaRPr>
          </a:p>
          <a:p>
            <a:pPr lvl="0" eaLnBrk="1" fontAlgn="auto" hangingPunct="1">
              <a:spcBef>
                <a:spcPts val="0"/>
              </a:spcBef>
              <a:spcAft>
                <a:spcPts val="0"/>
              </a:spcAft>
              <a:defRPr/>
            </a:pPr>
            <a:r>
              <a:rPr lang="en-GB" sz="1200" b="1" dirty="0" smtClean="0">
                <a:latin typeface="Arial" panose="020B0604020202020204" pitchFamily="34" charset="0"/>
                <a:cs typeface="Arial" panose="020B0604020202020204" pitchFamily="34" charset="0"/>
              </a:rPr>
              <a:t>Iterative design </a:t>
            </a:r>
            <a:r>
              <a:rPr lang="en-GB" sz="1200" dirty="0" smtClean="0">
                <a:latin typeface="Arial" panose="020B0604020202020204" pitchFamily="34" charset="0"/>
                <a:cs typeface="Arial" panose="020B0604020202020204" pitchFamily="34" charset="0"/>
              </a:rPr>
              <a:t>is a </a:t>
            </a:r>
            <a:r>
              <a:rPr lang="en-GB" sz="1200" dirty="0">
                <a:latin typeface="Arial" panose="020B0604020202020204" pitchFamily="34" charset="0"/>
                <a:cs typeface="Arial" panose="020B0604020202020204" pitchFamily="34" charset="0"/>
              </a:rPr>
              <a:t>methodology based on a cyclical process of analysing, prototyping and testing to refine a product. Each iteration and result starts the process </a:t>
            </a:r>
            <a:r>
              <a:rPr lang="en-GB" sz="1200" dirty="0" smtClean="0">
                <a:latin typeface="Arial" panose="020B0604020202020204" pitchFamily="34" charset="0"/>
                <a:cs typeface="Arial" panose="020B0604020202020204" pitchFamily="34" charset="0"/>
              </a:rPr>
              <a:t>again.</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8504516"/>
      </p:ext>
    </p:extLst>
  </p:cSld>
  <p:clrMapOvr>
    <a:masterClrMapping/>
  </p:clrMapOvr>
  <p:transition advClick="0" advTm="3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rgbClr val="00B0F0"/>
          </a:solidFill>
        </p:grpSpPr>
        <p:sp>
          <p:nvSpPr>
            <p:cNvPr id="3077" name="Rectangle 6"/>
            <p:cNvSpPr>
              <a:spLocks noChangeArrowheads="1"/>
            </p:cNvSpPr>
            <p:nvPr/>
          </p:nvSpPr>
          <p:spPr bwMode="auto">
            <a:xfrm>
              <a:off x="5605" y="0"/>
              <a:ext cx="1008" cy="28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a:solidFill>
                    <a:schemeClr val="bg1"/>
                  </a:solidFill>
                  <a:latin typeface="Arial" panose="020B0604020202020204" pitchFamily="34" charset="0"/>
                </a:rPr>
                <a:t>design</a:t>
              </a:r>
              <a:r>
                <a:rPr lang="en-US" altLang="en-US" sz="2800">
                  <a:solidFill>
                    <a:schemeClr val="bg1"/>
                  </a:solidFill>
                  <a:latin typeface="Arial" panose="020B0604020202020204" pitchFamily="34" charset="0"/>
                </a:rPr>
                <a:t>technology</a:t>
              </a: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00B0F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rgbClr val="00B0F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00B0F0"/>
          </a:solidFill>
          <a:ln w="57150">
            <a:solidFill>
              <a:srgbClr val="00B0F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7 CAD</a:t>
            </a:r>
          </a:p>
        </p:txBody>
      </p:sp>
      <p:sp>
        <p:nvSpPr>
          <p:cNvPr id="12" name="Rectangle 11"/>
          <p:cNvSpPr/>
          <p:nvPr/>
        </p:nvSpPr>
        <p:spPr>
          <a:xfrm>
            <a:off x="343300" y="7251117"/>
            <a:ext cx="4606624" cy="1292662"/>
          </a:xfrm>
          <a:prstGeom prst="rect">
            <a:avLst/>
          </a:prstGeom>
          <a:ln w="57150">
            <a:solidFill>
              <a:srgbClr val="00B0F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p>
          <a:p>
            <a:endParaRPr lang="en-GB" sz="1400" b="1" dirty="0">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Produce </a:t>
            </a:r>
            <a:r>
              <a:rPr lang="en-GB" sz="1000" b="1" dirty="0">
                <a:solidFill>
                  <a:srgbClr val="000000"/>
                </a:solidFill>
                <a:latin typeface="Arial Black" panose="020B0A04020102020204" pitchFamily="34" charset="0"/>
              </a:rPr>
              <a:t>a </a:t>
            </a:r>
            <a:r>
              <a:rPr lang="en-GB" sz="1000" b="1" dirty="0" smtClean="0">
                <a:solidFill>
                  <a:srgbClr val="000000"/>
                </a:solidFill>
                <a:latin typeface="Arial Black" panose="020B0A04020102020204" pitchFamily="34" charset="0"/>
              </a:rPr>
              <a:t>CAD 3D model of a London bus</a:t>
            </a: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Assemble</a:t>
            </a:r>
            <a:r>
              <a:rPr lang="en-GB" sz="1000" b="1" dirty="0">
                <a:solidFill>
                  <a:srgbClr val="000000"/>
                </a:solidFill>
                <a:latin typeface="Arial Black" panose="020B0A04020102020204" pitchFamily="34" charset="0"/>
              </a:rPr>
              <a:t> </a:t>
            </a:r>
            <a:r>
              <a:rPr lang="en-GB" sz="1000" b="1" dirty="0" smtClean="0">
                <a:solidFill>
                  <a:srgbClr val="000000"/>
                </a:solidFill>
                <a:latin typeface="Arial Black" panose="020B0A04020102020204" pitchFamily="34" charset="0"/>
              </a:rPr>
              <a:t>a TOY TRAIN from pre-designed parts</a:t>
            </a: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Render all models with correct materials and appearances</a:t>
            </a: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Produce learning journal that reflect on and consolidate learning</a:t>
            </a:r>
          </a:p>
        </p:txBody>
      </p:sp>
      <p:sp>
        <p:nvSpPr>
          <p:cNvPr id="36" name="Rectangle 35"/>
          <p:cNvSpPr/>
          <p:nvPr/>
        </p:nvSpPr>
        <p:spPr>
          <a:xfrm>
            <a:off x="5254029" y="7255602"/>
            <a:ext cx="7146153" cy="1231106"/>
          </a:xfrm>
          <a:prstGeom prst="rect">
            <a:avLst/>
          </a:prstGeom>
          <a:ln w="57150">
            <a:solidFill>
              <a:srgbClr val="00B0F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Work to develop/improve your </a:t>
            </a:r>
            <a:r>
              <a:rPr lang="en-GB" sz="1000" dirty="0" smtClean="0">
                <a:solidFill>
                  <a:srgbClr val="FF0000"/>
                </a:solidFill>
                <a:latin typeface="Arial Black" panose="020B0A04020102020204" pitchFamily="34" charset="0"/>
              </a:rPr>
              <a:t>3D modelling </a:t>
            </a:r>
            <a:r>
              <a:rPr lang="en-GB" sz="1000" dirty="0">
                <a:solidFill>
                  <a:srgbClr val="FF0000"/>
                </a:solidFill>
                <a:latin typeface="Arial Black" panose="020B0A04020102020204" pitchFamily="34" charset="0"/>
              </a:rPr>
              <a:t>skills to </a:t>
            </a:r>
            <a:r>
              <a:rPr lang="en-GB" sz="1000" b="1" dirty="0">
                <a:solidFill>
                  <a:srgbClr val="FF0000"/>
                </a:solidFill>
                <a:latin typeface="Arial Black" panose="020B0A04020102020204" pitchFamily="34" charset="0"/>
              </a:rPr>
              <a:t>GCSE level </a:t>
            </a:r>
            <a:r>
              <a:rPr lang="en-GB" sz="1000" b="1" dirty="0" smtClean="0">
                <a:solidFill>
                  <a:srgbClr val="FF0000"/>
                </a:solidFill>
                <a:latin typeface="Arial Black" panose="020B0A04020102020204" pitchFamily="34" charset="0"/>
              </a:rPr>
              <a:t>4+ </a:t>
            </a:r>
            <a:r>
              <a:rPr lang="en-GB" sz="1000" dirty="0">
                <a:solidFill>
                  <a:srgbClr val="FF0000"/>
                </a:solidFill>
                <a:latin typeface="Arial Black" panose="020B0A04020102020204" pitchFamily="34" charset="0"/>
              </a:rPr>
              <a:t>standard</a:t>
            </a:r>
          </a:p>
          <a:p>
            <a:pPr marL="408222" indent="-408222" defTabSz="653156">
              <a:buFont typeface="Arial" panose="020B0604020202020204" pitchFamily="34" charset="0"/>
              <a:buChar char="•"/>
              <a:defRPr/>
            </a:pP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Increase your understanding of </a:t>
            </a:r>
            <a:r>
              <a:rPr lang="en-GB" sz="1000" dirty="0" smtClean="0">
                <a:solidFill>
                  <a:srgbClr val="FF0000"/>
                </a:solidFill>
                <a:latin typeface="Arial Black" panose="020B0A04020102020204" pitchFamily="34" charset="0"/>
              </a:rPr>
              <a:t>how CAD/CAM is utilised within industry</a:t>
            </a:r>
          </a:p>
          <a:p>
            <a:pPr marL="408222" indent="-408222" defTabSz="653156">
              <a:buFont typeface="Arial" panose="020B0604020202020204" pitchFamily="34" charset="0"/>
              <a:buChar char="•"/>
              <a:defRPr/>
            </a:pP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Develop your skills in </a:t>
            </a:r>
            <a:r>
              <a:rPr lang="en-GB" sz="1000" dirty="0" smtClean="0">
                <a:solidFill>
                  <a:srgbClr val="FF0000"/>
                </a:solidFill>
                <a:latin typeface="Arial Black" panose="020B0A04020102020204" pitchFamily="34" charset="0"/>
              </a:rPr>
              <a:t>modelling from a single part as well as creating models from multiple parts</a:t>
            </a:r>
            <a:endParaRPr lang="en-GB" sz="1000" dirty="0">
              <a:solidFill>
                <a:srgbClr val="FF0000"/>
              </a:solidFill>
              <a:latin typeface="Arial Black" panose="020B0A04020102020204" pitchFamily="34" charset="0"/>
            </a:endParaRPr>
          </a:p>
        </p:txBody>
      </p:sp>
      <p:grpSp>
        <p:nvGrpSpPr>
          <p:cNvPr id="10" name="Group 9"/>
          <p:cNvGrpSpPr/>
          <p:nvPr/>
        </p:nvGrpSpPr>
        <p:grpSpPr>
          <a:xfrm>
            <a:off x="289292" y="1637419"/>
            <a:ext cx="6696744" cy="2594808"/>
            <a:chOff x="289292" y="1819945"/>
            <a:chExt cx="6696744" cy="2594808"/>
          </a:xfrm>
        </p:grpSpPr>
        <p:sp>
          <p:nvSpPr>
            <p:cNvPr id="9" name="Rectangle 8"/>
            <p:cNvSpPr/>
            <p:nvPr/>
          </p:nvSpPr>
          <p:spPr bwMode="auto">
            <a:xfrm>
              <a:off x="289292" y="1819945"/>
              <a:ext cx="6696744" cy="2594808"/>
            </a:xfrm>
            <a:prstGeom prst="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charset="0"/>
              </a:endParaRPr>
            </a:p>
          </p:txBody>
        </p:sp>
        <p:sp>
          <p:nvSpPr>
            <p:cNvPr id="16" name="Text Box 356"/>
            <p:cNvSpPr txBox="1">
              <a:spLocks noChangeArrowheads="1"/>
            </p:cNvSpPr>
            <p:nvPr/>
          </p:nvSpPr>
          <p:spPr bwMode="auto">
            <a:xfrm>
              <a:off x="1816801" y="2839953"/>
              <a:ext cx="18415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grpSp>
      <p:sp>
        <p:nvSpPr>
          <p:cNvPr id="30" name="Rectangle 3"/>
          <p:cNvSpPr>
            <a:spLocks noChangeArrowheads="1"/>
          </p:cNvSpPr>
          <p:nvPr/>
        </p:nvSpPr>
        <p:spPr bwMode="auto">
          <a:xfrm>
            <a:off x="7132459" y="1370242"/>
            <a:ext cx="5434031" cy="4708981"/>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200" b="1" dirty="0" smtClean="0"/>
              <a:t>HOW TO USE SOLIDWORKS</a:t>
            </a:r>
          </a:p>
          <a:p>
            <a:pPr eaLnBrk="1" hangingPunct="1">
              <a:spcBef>
                <a:spcPct val="0"/>
              </a:spcBef>
              <a:buFontTx/>
              <a:buNone/>
            </a:pPr>
            <a:endParaRPr lang="en-GB" altLang="en-US" sz="1200" b="1" dirty="0"/>
          </a:p>
          <a:p>
            <a:pPr eaLnBrk="1" hangingPunct="1">
              <a:spcBef>
                <a:spcPct val="0"/>
              </a:spcBef>
              <a:buFontTx/>
              <a:buNone/>
            </a:pPr>
            <a:r>
              <a:rPr lang="en-GB" altLang="en-US" sz="1200" b="1" dirty="0" smtClean="0"/>
              <a:t>Open SolidWorks 2018 Edition </a:t>
            </a:r>
          </a:p>
          <a:p>
            <a:pPr eaLnBrk="1" hangingPunct="1">
              <a:spcBef>
                <a:spcPct val="0"/>
              </a:spcBef>
              <a:buFontTx/>
              <a:buNone/>
            </a:pPr>
            <a:r>
              <a:rPr lang="en-GB" altLang="en-US" sz="1200" b="1" dirty="0" smtClean="0"/>
              <a:t>File</a:t>
            </a:r>
          </a:p>
          <a:p>
            <a:pPr eaLnBrk="1" hangingPunct="1">
              <a:spcBef>
                <a:spcPct val="0"/>
              </a:spcBef>
              <a:buFontTx/>
              <a:buNone/>
            </a:pPr>
            <a:r>
              <a:rPr lang="en-GB" altLang="en-US" sz="1200" b="1" dirty="0" smtClean="0"/>
              <a:t>New</a:t>
            </a:r>
          </a:p>
          <a:p>
            <a:pPr eaLnBrk="1" hangingPunct="1">
              <a:spcBef>
                <a:spcPct val="0"/>
              </a:spcBef>
              <a:buFontTx/>
              <a:buNone/>
            </a:pPr>
            <a:endParaRPr lang="en-GB" altLang="en-US" sz="1200" b="1" dirty="0"/>
          </a:p>
          <a:p>
            <a:pPr eaLnBrk="1" hangingPunct="1">
              <a:spcBef>
                <a:spcPct val="0"/>
              </a:spcBef>
              <a:buFontTx/>
              <a:buNone/>
            </a:pPr>
            <a:r>
              <a:rPr lang="en-GB" altLang="en-US" sz="1200" dirty="0" smtClean="0"/>
              <a:t>Select</a:t>
            </a:r>
            <a:r>
              <a:rPr lang="en-GB" altLang="en-US" sz="1200" b="1" dirty="0" smtClean="0"/>
              <a:t> Part, </a:t>
            </a:r>
            <a:r>
              <a:rPr lang="en-GB" altLang="en-US" sz="1200" dirty="0" smtClean="0"/>
              <a:t>to create a model from a single piece. </a:t>
            </a:r>
          </a:p>
          <a:p>
            <a:pPr eaLnBrk="1" hangingPunct="1">
              <a:spcBef>
                <a:spcPct val="0"/>
              </a:spcBef>
              <a:buFontTx/>
              <a:buNone/>
            </a:pPr>
            <a:endParaRPr lang="en-GB" altLang="en-US" sz="1200" dirty="0" smtClean="0"/>
          </a:p>
          <a:p>
            <a:pPr eaLnBrk="1" hangingPunct="1">
              <a:spcBef>
                <a:spcPct val="0"/>
              </a:spcBef>
              <a:buFontTx/>
              <a:buNone/>
            </a:pPr>
            <a:r>
              <a:rPr lang="en-GB" altLang="en-US" sz="1200" b="1" dirty="0" smtClean="0"/>
              <a:t>Features</a:t>
            </a:r>
            <a:r>
              <a:rPr lang="en-GB" altLang="en-US" sz="1200" dirty="0" smtClean="0"/>
              <a:t> can be added to the Sketch using the</a:t>
            </a:r>
          </a:p>
          <a:p>
            <a:pPr eaLnBrk="1" hangingPunct="1">
              <a:spcBef>
                <a:spcPct val="0"/>
              </a:spcBef>
              <a:buFontTx/>
              <a:buNone/>
            </a:pPr>
            <a:r>
              <a:rPr lang="en-GB" altLang="en-US" sz="1200" dirty="0" smtClean="0"/>
              <a:t>Features Tab.</a:t>
            </a:r>
          </a:p>
          <a:p>
            <a:pPr eaLnBrk="1" hangingPunct="1">
              <a:spcBef>
                <a:spcPct val="0"/>
              </a:spcBef>
              <a:buFontTx/>
              <a:buNone/>
            </a:pPr>
            <a:endParaRPr lang="en-GB" altLang="en-US" sz="1200" dirty="0" smtClean="0"/>
          </a:p>
          <a:p>
            <a:pPr eaLnBrk="1" hangingPunct="1">
              <a:spcBef>
                <a:spcPct val="0"/>
              </a:spcBef>
              <a:buFontTx/>
              <a:buNone/>
            </a:pPr>
            <a:r>
              <a:rPr lang="en-GB" altLang="en-US" sz="1200" dirty="0" smtClean="0"/>
              <a:t>Basic features include </a:t>
            </a:r>
            <a:r>
              <a:rPr lang="en-GB" altLang="en-US" sz="1200" b="1" dirty="0" smtClean="0"/>
              <a:t>Extrude Boss/Base</a:t>
            </a:r>
          </a:p>
          <a:p>
            <a:pPr eaLnBrk="1" hangingPunct="1">
              <a:spcBef>
                <a:spcPct val="0"/>
              </a:spcBef>
              <a:buFontTx/>
              <a:buNone/>
            </a:pPr>
            <a:r>
              <a:rPr lang="en-GB" altLang="en-US" sz="1200" dirty="0" smtClean="0"/>
              <a:t>where the sketch is pulled out into a 3D form. </a:t>
            </a:r>
          </a:p>
          <a:p>
            <a:pPr eaLnBrk="1" hangingPunct="1">
              <a:spcBef>
                <a:spcPct val="0"/>
              </a:spcBef>
              <a:buFontTx/>
              <a:buNone/>
            </a:pPr>
            <a:endParaRPr lang="en-GB" altLang="en-US" sz="1200" dirty="0"/>
          </a:p>
          <a:p>
            <a:pPr eaLnBrk="1" hangingPunct="1">
              <a:spcBef>
                <a:spcPct val="0"/>
              </a:spcBef>
              <a:buFontTx/>
              <a:buNone/>
            </a:pPr>
            <a:r>
              <a:rPr lang="en-GB" altLang="en-US" sz="1200" dirty="0" smtClean="0"/>
              <a:t>Or </a:t>
            </a:r>
            <a:r>
              <a:rPr lang="en-GB" altLang="en-US" sz="1200" b="1" dirty="0" smtClean="0"/>
              <a:t>Extrude Cut </a:t>
            </a:r>
            <a:r>
              <a:rPr lang="en-GB" altLang="en-US" sz="1200" dirty="0" smtClean="0"/>
              <a:t>where a sketch can be placed </a:t>
            </a:r>
          </a:p>
          <a:p>
            <a:pPr eaLnBrk="1" hangingPunct="1">
              <a:spcBef>
                <a:spcPct val="0"/>
              </a:spcBef>
              <a:buFontTx/>
              <a:buNone/>
            </a:pPr>
            <a:r>
              <a:rPr lang="en-GB" altLang="en-US" sz="1200" dirty="0" smtClean="0"/>
              <a:t>on a 3D form and cut in to make a cavity or recess.</a:t>
            </a:r>
          </a:p>
          <a:p>
            <a:pPr eaLnBrk="1" hangingPunct="1">
              <a:spcBef>
                <a:spcPct val="0"/>
              </a:spcBef>
              <a:buFontTx/>
              <a:buNone/>
            </a:pPr>
            <a:endParaRPr lang="en-GB" altLang="en-US" sz="1200" b="1" dirty="0"/>
          </a:p>
          <a:p>
            <a:pPr eaLnBrk="1" hangingPunct="1">
              <a:spcBef>
                <a:spcPct val="0"/>
              </a:spcBef>
              <a:buFontTx/>
              <a:buNone/>
            </a:pPr>
            <a:r>
              <a:rPr lang="en-GB" altLang="en-US" sz="1200" b="1" dirty="0" smtClean="0"/>
              <a:t>Select Assembly, </a:t>
            </a:r>
            <a:r>
              <a:rPr lang="en-GB" altLang="en-US" sz="1200" dirty="0" smtClean="0"/>
              <a:t>to create a model from multiple </a:t>
            </a:r>
          </a:p>
          <a:p>
            <a:pPr eaLnBrk="1" hangingPunct="1">
              <a:spcBef>
                <a:spcPct val="0"/>
              </a:spcBef>
              <a:buFontTx/>
              <a:buNone/>
            </a:pPr>
            <a:r>
              <a:rPr lang="en-GB" altLang="en-US" sz="1200" dirty="0" smtClean="0"/>
              <a:t>pre-made parts that can be </a:t>
            </a:r>
            <a:r>
              <a:rPr lang="en-GB" altLang="en-US" sz="1200" b="1" dirty="0" smtClean="0"/>
              <a:t>‘mated’ </a:t>
            </a:r>
            <a:r>
              <a:rPr lang="en-GB" altLang="en-US" sz="1200" dirty="0" smtClean="0"/>
              <a:t>(joined) together.</a:t>
            </a:r>
            <a:endParaRPr lang="en-GB" altLang="en-US" sz="1200" b="1" dirty="0"/>
          </a:p>
          <a:p>
            <a:pPr eaLnBrk="1" hangingPunct="1">
              <a:spcBef>
                <a:spcPct val="0"/>
              </a:spcBef>
              <a:buFontTx/>
              <a:buNone/>
            </a:pPr>
            <a:endParaRPr lang="en-GB" altLang="en-US" sz="1200" dirty="0" smtClean="0"/>
          </a:p>
          <a:p>
            <a:pPr eaLnBrk="1" hangingPunct="1">
              <a:spcBef>
                <a:spcPct val="0"/>
              </a:spcBef>
              <a:buFontTx/>
              <a:buNone/>
            </a:pPr>
            <a:endParaRPr lang="en-GB" altLang="en-US" sz="1200" dirty="0" smtClean="0"/>
          </a:p>
          <a:p>
            <a:pPr eaLnBrk="1" hangingPunct="1">
              <a:spcBef>
                <a:spcPct val="0"/>
              </a:spcBef>
              <a:buFontTx/>
              <a:buNone/>
            </a:pPr>
            <a:endParaRPr lang="en-GB" altLang="en-US" sz="1200" dirty="0"/>
          </a:p>
          <a:p>
            <a:pPr eaLnBrk="1" hangingPunct="1">
              <a:spcBef>
                <a:spcPct val="0"/>
              </a:spcBef>
              <a:buFontTx/>
              <a:buNone/>
            </a:pPr>
            <a:endParaRPr lang="en-GB" altLang="en-US" sz="1200" dirty="0"/>
          </a:p>
          <a:p>
            <a:pPr eaLnBrk="1" hangingPunct="1">
              <a:spcBef>
                <a:spcPct val="0"/>
              </a:spcBef>
              <a:buFontTx/>
              <a:buNone/>
            </a:pPr>
            <a:endParaRPr lang="en-GB" altLang="en-US" sz="1200" dirty="0" smtClean="0"/>
          </a:p>
          <a:p>
            <a:pPr eaLnBrk="1" hangingPunct="1">
              <a:spcBef>
                <a:spcPct val="0"/>
              </a:spcBef>
              <a:buFontTx/>
              <a:buNone/>
            </a:pPr>
            <a:endParaRPr lang="en-GB" altLang="en-US" sz="1200" dirty="0" smtClean="0"/>
          </a:p>
        </p:txBody>
      </p:sp>
      <p:sp>
        <p:nvSpPr>
          <p:cNvPr id="7" name="Rectangle 6"/>
          <p:cNvSpPr/>
          <p:nvPr/>
        </p:nvSpPr>
        <p:spPr bwMode="auto">
          <a:xfrm>
            <a:off x="289292" y="4335367"/>
            <a:ext cx="6696744" cy="2741810"/>
          </a:xfrm>
          <a:prstGeom prst="rect">
            <a:avLst/>
          </a:prstGeom>
          <a:no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charset="0"/>
            </a:endParaRPr>
          </a:p>
        </p:txBody>
      </p:sp>
      <p:sp>
        <p:nvSpPr>
          <p:cNvPr id="33" name="TextBox 32"/>
          <p:cNvSpPr txBox="1"/>
          <p:nvPr/>
        </p:nvSpPr>
        <p:spPr>
          <a:xfrm>
            <a:off x="7132459" y="6246142"/>
            <a:ext cx="5450194" cy="830997"/>
          </a:xfrm>
          <a:prstGeom prst="rect">
            <a:avLst/>
          </a:prstGeom>
          <a:noFill/>
          <a:ln>
            <a:solidFill>
              <a:schemeClr val="tx1"/>
            </a:solidFill>
          </a:ln>
        </p:spPr>
        <p:txBody>
          <a:bodyPr wrap="square" rtlCol="0">
            <a:spAutoFit/>
          </a:bodyPr>
          <a:lstStyle/>
          <a:p>
            <a:r>
              <a:rPr lang="en-GB" sz="1200" b="1" dirty="0" smtClean="0">
                <a:latin typeface="Arial" panose="020B0604020202020204" pitchFamily="34" charset="0"/>
                <a:cs typeface="Arial" panose="020B0604020202020204" pitchFamily="34" charset="0"/>
              </a:rPr>
              <a:t>Year 7 keywords and terms</a:t>
            </a:r>
          </a:p>
          <a:p>
            <a:r>
              <a:rPr lang="en-GB" sz="1200" dirty="0" smtClean="0">
                <a:latin typeface="Arial" panose="020B0604020202020204" pitchFamily="34" charset="0"/>
                <a:cs typeface="Arial" panose="020B0604020202020204" pitchFamily="34" charset="0"/>
              </a:rPr>
              <a:t>Computer Aided Design, Computer Aided Manufacture, SolidWorks, </a:t>
            </a:r>
            <a:r>
              <a:rPr lang="en-GB" sz="1200" dirty="0" err="1" smtClean="0">
                <a:latin typeface="Arial" panose="020B0604020202020204" pitchFamily="34" charset="0"/>
                <a:cs typeface="Arial" panose="020B0604020202020204" pitchFamily="34" charset="0"/>
              </a:rPr>
              <a:t>TechSoft</a:t>
            </a:r>
            <a:r>
              <a:rPr lang="en-GB" sz="1200" dirty="0" smtClean="0">
                <a:latin typeface="Arial" panose="020B0604020202020204" pitchFamily="34" charset="0"/>
                <a:cs typeface="Arial" panose="020B0604020202020204" pitchFamily="34" charset="0"/>
              </a:rPr>
              <a:t> 2D, Google </a:t>
            </a:r>
            <a:r>
              <a:rPr lang="en-GB" sz="1200" dirty="0" err="1" smtClean="0">
                <a:latin typeface="Arial" panose="020B0604020202020204" pitchFamily="34" charset="0"/>
                <a:cs typeface="Arial" panose="020B0604020202020204" pitchFamily="34" charset="0"/>
              </a:rPr>
              <a:t>SketchUp</a:t>
            </a:r>
            <a:r>
              <a:rPr lang="en-GB" sz="1200" dirty="0" smtClean="0">
                <a:latin typeface="Arial" panose="020B0604020202020204" pitchFamily="34" charset="0"/>
                <a:cs typeface="Arial" panose="020B0604020202020204" pitchFamily="34" charset="0"/>
              </a:rPr>
              <a:t>, AutoCAD, Extrude Boss/Base, Extrude Cut, Fillet, Smart Dimensions, Planes, Render Appearances, Scale, Proportion. </a:t>
            </a:r>
          </a:p>
        </p:txBody>
      </p:sp>
      <p:sp>
        <p:nvSpPr>
          <p:cNvPr id="11" name="Rectangle 10"/>
          <p:cNvSpPr/>
          <p:nvPr/>
        </p:nvSpPr>
        <p:spPr>
          <a:xfrm>
            <a:off x="316660" y="1719105"/>
            <a:ext cx="4605897" cy="2431435"/>
          </a:xfrm>
          <a:prstGeom prst="rect">
            <a:avLst/>
          </a:prstGeom>
        </p:spPr>
        <p:txBody>
          <a:bodyPr wrap="square">
            <a:spAutoFit/>
          </a:bodyPr>
          <a:lstStyle/>
          <a:p>
            <a:r>
              <a:rPr lang="en-GB" dirty="0">
                <a:latin typeface="Arial" panose="020B0604020202020204" pitchFamily="34" charset="0"/>
                <a:cs typeface="Arial" panose="020B0604020202020204" pitchFamily="34" charset="0"/>
              </a:rPr>
              <a:t>Computer-aided </a:t>
            </a:r>
            <a:r>
              <a:rPr lang="en-GB" dirty="0" smtClean="0">
                <a:latin typeface="Arial" panose="020B0604020202020204" pitchFamily="34" charset="0"/>
                <a:cs typeface="Arial" panose="020B0604020202020204" pitchFamily="34" charset="0"/>
              </a:rPr>
              <a:t>design</a:t>
            </a:r>
            <a:endParaRPr lang="en-GB"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Computer-aided design is the use of computer systems to aid in the creation, modification, analysis, or optimization of a design. CAD software is used to increase the productivity of the designer, improve the quality of design, improve communications through documentation, and to create a database for manufacturing. CAD output is often in the form of electronic files for print, machining, or other manufacturing operations.</a:t>
            </a:r>
          </a:p>
        </p:txBody>
      </p:sp>
      <p:sp>
        <p:nvSpPr>
          <p:cNvPr id="29" name="Rectangle 28"/>
          <p:cNvSpPr/>
          <p:nvPr/>
        </p:nvSpPr>
        <p:spPr>
          <a:xfrm>
            <a:off x="361017" y="4578556"/>
            <a:ext cx="4615349" cy="2062103"/>
          </a:xfrm>
          <a:prstGeom prst="rect">
            <a:avLst/>
          </a:prstGeom>
        </p:spPr>
        <p:txBody>
          <a:bodyPr wrap="square">
            <a:spAutoFit/>
          </a:bodyPr>
          <a:lstStyle/>
          <a:p>
            <a:r>
              <a:rPr lang="en-GB" dirty="0">
                <a:latin typeface="Arial" panose="020B0604020202020204" pitchFamily="34" charset="0"/>
                <a:cs typeface="Arial" panose="020B0604020202020204" pitchFamily="34" charset="0"/>
              </a:rPr>
              <a:t>Computer-aided </a:t>
            </a:r>
            <a:r>
              <a:rPr lang="en-GB" dirty="0" smtClean="0">
                <a:latin typeface="Arial" panose="020B0604020202020204" pitchFamily="34" charset="0"/>
                <a:cs typeface="Arial" panose="020B0604020202020204" pitchFamily="34" charset="0"/>
              </a:rPr>
              <a:t>Manufacture</a:t>
            </a:r>
            <a:endParaRPr lang="en-GB" dirty="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Computer-aided </a:t>
            </a:r>
            <a:r>
              <a:rPr lang="en-GB" sz="1200" dirty="0">
                <a:latin typeface="Arial" panose="020B0604020202020204" pitchFamily="34" charset="0"/>
                <a:cs typeface="Arial" panose="020B0604020202020204" pitchFamily="34" charset="0"/>
              </a:rPr>
              <a:t>manufacturing (CAM) is an application technology that uses computer software and machinery to facilitate and automate manufacturing processes. CAM is the successor of computer-aided engineering (CAE) and is often used in tandem with computer-aided design (CAD).</a:t>
            </a:r>
          </a:p>
        </p:txBody>
      </p:sp>
      <p:pic>
        <p:nvPicPr>
          <p:cNvPr id="4" name="Picture 3"/>
          <p:cNvPicPr>
            <a:picLocks noChangeAspect="1"/>
          </p:cNvPicPr>
          <p:nvPr/>
        </p:nvPicPr>
        <p:blipFill rotWithShape="1">
          <a:blip r:embed="rId3"/>
          <a:srcRect l="7180" t="12594" r="83960" b="74609"/>
          <a:stretch/>
        </p:blipFill>
        <p:spPr>
          <a:xfrm>
            <a:off x="11319799" y="1483709"/>
            <a:ext cx="610195" cy="661045"/>
          </a:xfrm>
          <a:prstGeom prst="rect">
            <a:avLst/>
          </a:prstGeom>
        </p:spPr>
      </p:pic>
      <p:pic>
        <p:nvPicPr>
          <p:cNvPr id="5" name="Picture 4"/>
          <p:cNvPicPr>
            <a:picLocks noChangeAspect="1"/>
          </p:cNvPicPr>
          <p:nvPr/>
        </p:nvPicPr>
        <p:blipFill rotWithShape="1">
          <a:blip r:embed="rId4"/>
          <a:srcRect l="38926" t="26375" r="19731" b="22438"/>
          <a:stretch/>
        </p:blipFill>
        <p:spPr>
          <a:xfrm>
            <a:off x="11346724" y="3004054"/>
            <a:ext cx="556343" cy="516605"/>
          </a:xfrm>
          <a:prstGeom prst="rect">
            <a:avLst/>
          </a:prstGeom>
        </p:spPr>
      </p:pic>
      <p:pic>
        <p:nvPicPr>
          <p:cNvPr id="8" name="Picture 7"/>
          <p:cNvPicPr>
            <a:picLocks noChangeAspect="1"/>
          </p:cNvPicPr>
          <p:nvPr/>
        </p:nvPicPr>
        <p:blipFill rotWithShape="1">
          <a:blip r:embed="rId5"/>
          <a:srcRect l="38926" t="21454" r="15302" b="14563"/>
          <a:stretch/>
        </p:blipFill>
        <p:spPr>
          <a:xfrm>
            <a:off x="11373652" y="3545030"/>
            <a:ext cx="556342" cy="583262"/>
          </a:xfrm>
          <a:prstGeom prst="rect">
            <a:avLst/>
          </a:prstGeom>
        </p:spPr>
      </p:pic>
      <p:pic>
        <p:nvPicPr>
          <p:cNvPr id="13" name="Picture 12"/>
          <p:cNvPicPr>
            <a:picLocks noChangeAspect="1"/>
          </p:cNvPicPr>
          <p:nvPr/>
        </p:nvPicPr>
        <p:blipFill>
          <a:blip r:embed="rId6"/>
          <a:stretch>
            <a:fillRect/>
          </a:stretch>
        </p:blipFill>
        <p:spPr>
          <a:xfrm>
            <a:off x="4864390" y="1728913"/>
            <a:ext cx="2051714" cy="1151384"/>
          </a:xfrm>
          <a:prstGeom prst="rect">
            <a:avLst/>
          </a:prstGeom>
        </p:spPr>
      </p:pic>
      <p:pic>
        <p:nvPicPr>
          <p:cNvPr id="14" name="Picture 13"/>
          <p:cNvPicPr>
            <a:picLocks noChangeAspect="1"/>
          </p:cNvPicPr>
          <p:nvPr/>
        </p:nvPicPr>
        <p:blipFill>
          <a:blip r:embed="rId7"/>
          <a:stretch>
            <a:fillRect/>
          </a:stretch>
        </p:blipFill>
        <p:spPr>
          <a:xfrm>
            <a:off x="4922556" y="4430459"/>
            <a:ext cx="1993547" cy="1493214"/>
          </a:xfrm>
          <a:prstGeom prst="rect">
            <a:avLst/>
          </a:prstGeom>
        </p:spPr>
      </p:pic>
      <p:pic>
        <p:nvPicPr>
          <p:cNvPr id="15" name="Picture 14"/>
          <p:cNvPicPr>
            <a:picLocks noChangeAspect="1"/>
          </p:cNvPicPr>
          <p:nvPr/>
        </p:nvPicPr>
        <p:blipFill rotWithShape="1">
          <a:blip r:embed="rId8"/>
          <a:srcRect l="78247" t="22001" r="4291" b="42999"/>
          <a:stretch/>
        </p:blipFill>
        <p:spPr>
          <a:xfrm>
            <a:off x="8132416" y="4579396"/>
            <a:ext cx="1413627" cy="1039431"/>
          </a:xfrm>
          <a:prstGeom prst="rect">
            <a:avLst/>
          </a:prstGeom>
        </p:spPr>
      </p:pic>
      <p:pic>
        <p:nvPicPr>
          <p:cNvPr id="17" name="Picture 16"/>
          <p:cNvPicPr>
            <a:picLocks noChangeAspect="1"/>
          </p:cNvPicPr>
          <p:nvPr/>
        </p:nvPicPr>
        <p:blipFill rotWithShape="1">
          <a:blip r:embed="rId9"/>
          <a:srcRect l="78760" t="30400" r="9170" b="40200"/>
          <a:stretch/>
        </p:blipFill>
        <p:spPr>
          <a:xfrm>
            <a:off x="10232680" y="4576104"/>
            <a:ext cx="1144474" cy="1022721"/>
          </a:xfrm>
          <a:prstGeom prst="rect">
            <a:avLst/>
          </a:prstGeom>
        </p:spPr>
      </p:pic>
    </p:spTree>
    <p:extLst>
      <p:ext uri="{BB962C8B-B14F-4D97-AF65-F5344CB8AC3E}">
        <p14:creationId xmlns:p14="http://schemas.microsoft.com/office/powerpoint/2010/main" val="1360050247"/>
      </p:ext>
    </p:extLst>
  </p:cSld>
  <p:clrMapOvr>
    <a:masterClrMapping/>
  </p:clrMapOvr>
  <p:transition advClick="0" advTm="3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rgbClr val="7030A0"/>
          </a:solidFill>
        </p:grpSpPr>
        <p:sp>
          <p:nvSpPr>
            <p:cNvPr id="3077" name="Rectangle 6"/>
            <p:cNvSpPr>
              <a:spLocks noChangeArrowheads="1"/>
            </p:cNvSpPr>
            <p:nvPr/>
          </p:nvSpPr>
          <p:spPr bwMode="auto">
            <a:xfrm>
              <a:off x="5605" y="0"/>
              <a:ext cx="100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dirty="0" err="1">
                  <a:solidFill>
                    <a:schemeClr val="bg1"/>
                  </a:solidFill>
                  <a:latin typeface="Arial" panose="020B0604020202020204" pitchFamily="34" charset="0"/>
                </a:rPr>
                <a:t>design</a:t>
              </a:r>
              <a:r>
                <a:rPr lang="en-US" altLang="en-US" sz="2800" dirty="0" err="1">
                  <a:solidFill>
                    <a:schemeClr val="bg1"/>
                  </a:solidFill>
                  <a:latin typeface="Arial" panose="020B0604020202020204" pitchFamily="34" charset="0"/>
                </a:rPr>
                <a:t>technology</a:t>
              </a:r>
              <a:endParaRPr lang="en-US" altLang="en-US" sz="2800" dirty="0">
                <a:solidFill>
                  <a:schemeClr val="bg1"/>
                </a:solidFill>
                <a:latin typeface="Arial" panose="020B0604020202020204" pitchFamily="34" charset="0"/>
              </a:endParaRP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C0000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rgbClr val="7030A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7030A0"/>
          </a:solidFill>
          <a:ln w="57150">
            <a:solidFill>
              <a:srgbClr val="7030A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7 TEXTILES</a:t>
            </a:r>
          </a:p>
        </p:txBody>
      </p:sp>
      <p:sp>
        <p:nvSpPr>
          <p:cNvPr id="12" name="Rectangle 11"/>
          <p:cNvSpPr/>
          <p:nvPr/>
        </p:nvSpPr>
        <p:spPr>
          <a:xfrm>
            <a:off x="9059526" y="8392312"/>
            <a:ext cx="3505383" cy="1077218"/>
          </a:xfrm>
          <a:prstGeom prst="rect">
            <a:avLst/>
          </a:prstGeom>
          <a:ln w="57150">
            <a:solidFill>
              <a:srgbClr val="7030A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FF0000"/>
                </a:solidFill>
                <a:latin typeface="Arial Black" panose="020B0A04020102020204" pitchFamily="34" charset="0"/>
              </a:rPr>
              <a:t>Produce two sewing machine skills samples</a:t>
            </a:r>
          </a:p>
          <a:p>
            <a:pPr marL="171450" indent="-171450">
              <a:buFont typeface="Arial" panose="020B0604020202020204" pitchFamily="34" charset="0"/>
              <a:buChar char="•"/>
            </a:pPr>
            <a:r>
              <a:rPr lang="en-GB" sz="1000" b="1" dirty="0">
                <a:solidFill>
                  <a:srgbClr val="FF0000"/>
                </a:solidFill>
                <a:latin typeface="Arial Black" panose="020B0A04020102020204" pitchFamily="34" charset="0"/>
              </a:rPr>
              <a:t>Produce a range of design ideas for </a:t>
            </a:r>
            <a:r>
              <a:rPr lang="en-GB" sz="1000" b="1" dirty="0" smtClean="0">
                <a:solidFill>
                  <a:srgbClr val="FF0000"/>
                </a:solidFill>
                <a:latin typeface="Arial Black" panose="020B0A04020102020204" pitchFamily="34" charset="0"/>
              </a:rPr>
              <a:t>cushion</a:t>
            </a:r>
          </a:p>
          <a:p>
            <a:pPr marL="171450" indent="-171450">
              <a:buFont typeface="Arial" panose="020B0604020202020204" pitchFamily="34" charset="0"/>
              <a:buChar char="•"/>
            </a:pPr>
            <a:r>
              <a:rPr lang="en-GB" sz="1000" b="1" dirty="0" smtClean="0">
                <a:solidFill>
                  <a:srgbClr val="FF0000"/>
                </a:solidFill>
                <a:latin typeface="Arial Black" panose="020B0A04020102020204" pitchFamily="34" charset="0"/>
              </a:rPr>
              <a:t>Create a transfer print inspired by a German artist </a:t>
            </a:r>
            <a:r>
              <a:rPr lang="en-GB" sz="1000" b="1" dirty="0" err="1" smtClean="0">
                <a:solidFill>
                  <a:srgbClr val="FF0000"/>
                </a:solidFill>
                <a:latin typeface="Arial Black" panose="020B0A04020102020204" pitchFamily="34" charset="0"/>
              </a:rPr>
              <a:t>Hundertwasser</a:t>
            </a:r>
            <a:endParaRPr lang="en-GB" sz="1000" b="1" dirty="0" smtClean="0">
              <a:solidFill>
                <a:srgbClr val="FF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FF0000"/>
                </a:solidFill>
                <a:latin typeface="Arial Black" panose="020B0A04020102020204" pitchFamily="34" charset="0"/>
              </a:rPr>
              <a:t>Produce a cushion </a:t>
            </a:r>
            <a:endParaRPr lang="en-GB" sz="1000" dirty="0">
              <a:solidFill>
                <a:srgbClr val="FF0000"/>
              </a:solidFill>
              <a:latin typeface="Arial Black" panose="020B0A04020102020204" pitchFamily="34" charset="0"/>
            </a:endParaRPr>
          </a:p>
        </p:txBody>
      </p:sp>
      <p:sp>
        <p:nvSpPr>
          <p:cNvPr id="36" name="Rectangle 35"/>
          <p:cNvSpPr/>
          <p:nvPr/>
        </p:nvSpPr>
        <p:spPr>
          <a:xfrm>
            <a:off x="209476" y="8409080"/>
            <a:ext cx="3944893" cy="1077218"/>
          </a:xfrm>
          <a:prstGeom prst="rect">
            <a:avLst/>
          </a:prstGeom>
          <a:ln w="57150">
            <a:solidFill>
              <a:srgbClr val="7030A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Learn how to safely use the sewing machine</a:t>
            </a: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Develop designing skills</a:t>
            </a: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Learn a method of surface decoration – transfer printing</a:t>
            </a:r>
          </a:p>
          <a:p>
            <a:pPr marL="408222" indent="-408222" defTabSz="653156">
              <a:buFont typeface="Arial" panose="020B0604020202020204" pitchFamily="34" charset="0"/>
              <a:buChar char="•"/>
              <a:defRPr/>
            </a:pPr>
            <a:endParaRPr lang="en-GB" sz="1000" dirty="0">
              <a:solidFill>
                <a:srgbClr val="FF0000"/>
              </a:solidFill>
              <a:latin typeface="Arial Black" panose="020B0A04020102020204" pitchFamily="34" charset="0"/>
            </a:endParaRPr>
          </a:p>
        </p:txBody>
      </p:sp>
      <p:sp>
        <p:nvSpPr>
          <p:cNvPr id="33" name="TextBox 32"/>
          <p:cNvSpPr txBox="1"/>
          <p:nvPr/>
        </p:nvSpPr>
        <p:spPr>
          <a:xfrm>
            <a:off x="4649272" y="7170070"/>
            <a:ext cx="7946647" cy="1231106"/>
          </a:xfrm>
          <a:prstGeom prst="rect">
            <a:avLst/>
          </a:prstGeom>
          <a:noFill/>
          <a:ln>
            <a:solidFill>
              <a:schemeClr val="tx1"/>
            </a:solidFill>
          </a:ln>
        </p:spPr>
        <p:txBody>
          <a:bodyPr wrap="square" rtlCol="0">
            <a:spAutoFit/>
          </a:bodyPr>
          <a:lstStyle/>
          <a:p>
            <a:r>
              <a:rPr lang="en-GB" sz="1400" b="1" dirty="0" smtClean="0">
                <a:latin typeface="Century Gothic" panose="020B0502020202020204" pitchFamily="34" charset="0"/>
                <a:cs typeface="Arial" panose="020B0604020202020204" pitchFamily="34" charset="0"/>
              </a:rPr>
              <a:t>Year 7 keywords and terms</a:t>
            </a:r>
          </a:p>
          <a:p>
            <a:r>
              <a:rPr lang="en-GB" sz="1200" b="1" dirty="0" smtClean="0">
                <a:latin typeface="Century Gothic" panose="020B0502020202020204" pitchFamily="34" charset="0"/>
                <a:cs typeface="Arial" panose="020B0604020202020204" pitchFamily="34" charset="0"/>
              </a:rPr>
              <a:t>Designing:  </a:t>
            </a:r>
            <a:r>
              <a:rPr lang="en-GB" sz="1200" dirty="0" err="1" smtClean="0">
                <a:latin typeface="Century Gothic" panose="020B0502020202020204" pitchFamily="34" charset="0"/>
                <a:cs typeface="Arial" panose="020B0604020202020204" pitchFamily="34" charset="0"/>
              </a:rPr>
              <a:t>Hundertwasser</a:t>
            </a:r>
            <a:r>
              <a:rPr lang="en-GB" sz="1200" dirty="0" smtClean="0">
                <a:latin typeface="Century Gothic" panose="020B0502020202020204" pitchFamily="34" charset="0"/>
                <a:cs typeface="Arial" panose="020B0604020202020204" pitchFamily="34" charset="0"/>
              </a:rPr>
              <a:t>, initial designs, developed designs, final design, repeat patterns surface decoration, cushion designs</a:t>
            </a:r>
          </a:p>
          <a:p>
            <a:r>
              <a:rPr lang="en-GB" sz="1200" b="1" dirty="0" smtClean="0">
                <a:latin typeface="Century Gothic" panose="020B0502020202020204" pitchFamily="34" charset="0"/>
                <a:cs typeface="Arial" panose="020B0604020202020204" pitchFamily="34" charset="0"/>
              </a:rPr>
              <a:t>Surface decoration</a:t>
            </a:r>
            <a:r>
              <a:rPr lang="en-GB" sz="1200" dirty="0" smtClean="0">
                <a:latin typeface="Century Gothic" panose="020B0502020202020204" pitchFamily="34" charset="0"/>
                <a:cs typeface="Arial" panose="020B0604020202020204" pitchFamily="34" charset="0"/>
              </a:rPr>
              <a:t>: Transfer printing, tempera paper, disperse dyes, heat press, polyester satin fabric</a:t>
            </a:r>
          </a:p>
          <a:p>
            <a:r>
              <a:rPr lang="en-GB" sz="1200" b="1" dirty="0" smtClean="0">
                <a:latin typeface="Century Gothic" panose="020B0502020202020204" pitchFamily="34" charset="0"/>
                <a:cs typeface="Arial" panose="020B0604020202020204" pitchFamily="34" charset="0"/>
              </a:rPr>
              <a:t>Making</a:t>
            </a:r>
            <a:r>
              <a:rPr lang="en-GB" sz="1200" dirty="0" smtClean="0">
                <a:latin typeface="Century Gothic" panose="020B0502020202020204" pitchFamily="34" charset="0"/>
                <a:cs typeface="Arial" panose="020B0604020202020204" pitchFamily="34" charset="0"/>
              </a:rPr>
              <a:t> :Health &amp; safety, Sewing Machine, Seam allowance, stitching line, pins interfacing, right side (RS) wrong side (</a:t>
            </a:r>
            <a:r>
              <a:rPr lang="en-GB" sz="1200" dirty="0" err="1" smtClean="0">
                <a:latin typeface="Century Gothic" panose="020B0502020202020204" pitchFamily="34" charset="0"/>
                <a:cs typeface="Arial" panose="020B0604020202020204" pitchFamily="34" charset="0"/>
              </a:rPr>
              <a:t>ws</a:t>
            </a:r>
            <a:r>
              <a:rPr lang="en-GB" sz="1200" dirty="0" smtClean="0">
                <a:latin typeface="Century Gothic" panose="020B0502020202020204" pitchFamily="34" charset="0"/>
                <a:cs typeface="Arial" panose="020B0604020202020204" pitchFamily="34" charset="0"/>
              </a:rPr>
              <a:t>), front panel , back panel, cushion</a:t>
            </a:r>
          </a:p>
        </p:txBody>
      </p:sp>
      <p:sp>
        <p:nvSpPr>
          <p:cNvPr id="79" name="Rectangle 78"/>
          <p:cNvSpPr/>
          <p:nvPr/>
        </p:nvSpPr>
        <p:spPr>
          <a:xfrm>
            <a:off x="5595532" y="3493114"/>
            <a:ext cx="7650683" cy="3762568"/>
          </a:xfrm>
          <a:prstGeom prst="rect">
            <a:avLst/>
          </a:prstGeom>
        </p:spPr>
        <p:txBody>
          <a:bodyPr wrap="square">
            <a:spAutoFit/>
          </a:bodyPr>
          <a:lstStyle/>
          <a:p>
            <a:pPr>
              <a:spcAft>
                <a:spcPts val="0"/>
              </a:spcAft>
            </a:pPr>
            <a:r>
              <a:rPr lang="en-GB" sz="900" b="1" dirty="0" smtClean="0">
                <a:latin typeface="Century Gothic" panose="020B0502020202020204" pitchFamily="34" charset="0"/>
                <a:ea typeface="Times New Roman" panose="02020603050405020304" pitchFamily="18" charset="0"/>
              </a:rPr>
              <a:t>Sewing Machine </a:t>
            </a:r>
            <a:r>
              <a:rPr lang="en-GB" sz="900" b="1" dirty="0">
                <a:latin typeface="Century Gothic" panose="020B0502020202020204" pitchFamily="34" charset="0"/>
                <a:ea typeface="Times New Roman" panose="02020603050405020304" pitchFamily="18" charset="0"/>
              </a:rPr>
              <a:t>Instructions</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 </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To Begin to </a:t>
            </a:r>
            <a:r>
              <a:rPr lang="en-GB" sz="900" b="1" dirty="0" smtClean="0">
                <a:latin typeface="Century Gothic" panose="020B0502020202020204" pitchFamily="34" charset="0"/>
                <a:ea typeface="Times New Roman" panose="02020603050405020304" pitchFamily="18" charset="0"/>
              </a:rPr>
              <a:t>Machine</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Place the material under the </a:t>
            </a:r>
            <a:r>
              <a:rPr lang="en-GB" sz="900" b="1" dirty="0">
                <a:latin typeface="Century Gothic" panose="020B0502020202020204" pitchFamily="34" charset="0"/>
                <a:ea typeface="Times New Roman" panose="02020603050405020304" pitchFamily="18" charset="0"/>
              </a:rPr>
              <a:t>presser foot</a:t>
            </a:r>
            <a:r>
              <a:rPr lang="en-GB" sz="900" dirty="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Lower the presser foot </a:t>
            </a:r>
            <a:r>
              <a:rPr lang="en-GB" sz="900" b="1" u="sng" dirty="0">
                <a:latin typeface="Century Gothic" panose="020B0502020202020204" pitchFamily="34" charset="0"/>
                <a:ea typeface="Times New Roman" panose="02020603050405020304" pitchFamily="18" charset="0"/>
              </a:rPr>
              <a:t>gently</a:t>
            </a:r>
            <a:r>
              <a:rPr lang="en-GB" sz="900" dirty="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Lower the </a:t>
            </a:r>
            <a:r>
              <a:rPr lang="en-GB" sz="900" b="1" dirty="0">
                <a:latin typeface="Century Gothic" panose="020B0502020202020204" pitchFamily="34" charset="0"/>
                <a:ea typeface="Times New Roman" panose="02020603050405020304" pitchFamily="18" charset="0"/>
              </a:rPr>
              <a:t>needle</a:t>
            </a:r>
            <a:r>
              <a:rPr lang="en-GB" sz="900" dirty="0">
                <a:latin typeface="Century Gothic" panose="020B0502020202020204" pitchFamily="34" charset="0"/>
                <a:ea typeface="Times New Roman" panose="02020603050405020304" pitchFamily="18" charset="0"/>
              </a:rPr>
              <a:t> into the fabric and press the foot control bringing the </a:t>
            </a:r>
            <a:r>
              <a:rPr lang="en-GB" sz="900" b="1" dirty="0" err="1">
                <a:latin typeface="Century Gothic" panose="020B0502020202020204" pitchFamily="34" charset="0"/>
                <a:ea typeface="Times New Roman" panose="02020603050405020304" pitchFamily="18" charset="0"/>
              </a:rPr>
              <a:t>handwheel</a:t>
            </a:r>
            <a:r>
              <a:rPr lang="en-GB" sz="900" dirty="0">
                <a:latin typeface="Century Gothic" panose="020B0502020202020204" pitchFamily="34" charset="0"/>
                <a:ea typeface="Times New Roman" panose="02020603050405020304" pitchFamily="18" charset="0"/>
              </a:rPr>
              <a:t> towards you.</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Never push or pull the material through the machine, guide it </a:t>
            </a:r>
            <a:r>
              <a:rPr lang="en-GB" sz="900" b="1" u="sng" dirty="0">
                <a:latin typeface="Century Gothic" panose="020B0502020202020204" pitchFamily="34" charset="0"/>
                <a:ea typeface="Times New Roman" panose="02020603050405020304" pitchFamily="18" charset="0"/>
              </a:rPr>
              <a:t>slowly</a:t>
            </a:r>
            <a:r>
              <a:rPr lang="en-GB" sz="900" dirty="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b="1" dirty="0">
                <a:latin typeface="Century Gothic" panose="020B0502020202020204" pitchFamily="34" charset="0"/>
                <a:ea typeface="Times New Roman" panose="02020603050405020304" pitchFamily="18" charset="0"/>
              </a:rPr>
              <a:t>Remember</a:t>
            </a:r>
            <a:r>
              <a:rPr lang="en-GB" sz="900" dirty="0">
                <a:latin typeface="Century Gothic" panose="020B0502020202020204" pitchFamily="34" charset="0"/>
                <a:ea typeface="Times New Roman" panose="02020603050405020304" pitchFamily="18" charset="0"/>
              </a:rPr>
              <a:t> to keep your </a:t>
            </a:r>
            <a:r>
              <a:rPr lang="en-GB" sz="900" b="1" u="sng" dirty="0">
                <a:latin typeface="Century Gothic" panose="020B0502020202020204" pitchFamily="34" charset="0"/>
                <a:ea typeface="Times New Roman" panose="02020603050405020304" pitchFamily="18" charset="0"/>
              </a:rPr>
              <a:t>fingers</a:t>
            </a:r>
            <a:r>
              <a:rPr lang="en-GB" sz="900" dirty="0">
                <a:latin typeface="Century Gothic" panose="020B0502020202020204" pitchFamily="34" charset="0"/>
                <a:ea typeface="Times New Roman" panose="02020603050405020304" pitchFamily="18" charset="0"/>
              </a:rPr>
              <a:t> well away from the needle.</a:t>
            </a:r>
            <a:endParaRPr lang="en-GB" sz="900" dirty="0">
              <a:latin typeface="Times New Roman" panose="02020603050405020304" pitchFamily="18" charset="0"/>
              <a:ea typeface="Times New Roman" panose="02020603050405020304" pitchFamily="18" charset="0"/>
            </a:endParaRPr>
          </a:p>
          <a:p>
            <a:pPr>
              <a:spcAft>
                <a:spcPts val="0"/>
              </a:spcAft>
            </a:pPr>
            <a:r>
              <a:rPr lang="en-GB" sz="900" dirty="0">
                <a:latin typeface="Century Gothic" panose="020B0502020202020204" pitchFamily="34" charset="0"/>
                <a:ea typeface="Times New Roman" panose="02020603050405020304" pitchFamily="18" charset="0"/>
              </a:rPr>
              <a:t> </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To Turn a </a:t>
            </a:r>
            <a:r>
              <a:rPr lang="en-GB" sz="900" b="1" dirty="0" smtClean="0">
                <a:latin typeface="Century Gothic" panose="020B0502020202020204" pitchFamily="34" charset="0"/>
                <a:ea typeface="Times New Roman" panose="02020603050405020304" pitchFamily="18" charset="0"/>
              </a:rPr>
              <a:t>corner</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STOP</a:t>
            </a:r>
            <a:r>
              <a:rPr lang="en-GB" sz="900" dirty="0">
                <a:latin typeface="Century Gothic" panose="020B0502020202020204" pitchFamily="34" charset="0"/>
                <a:ea typeface="Times New Roman" panose="02020603050405020304" pitchFamily="18" charset="0"/>
              </a:rPr>
              <a:t> with the needle down in the fabric.</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LIFT </a:t>
            </a:r>
            <a:r>
              <a:rPr lang="en-GB" sz="900" dirty="0">
                <a:latin typeface="Century Gothic" panose="020B0502020202020204" pitchFamily="34" charset="0"/>
                <a:ea typeface="Times New Roman" panose="02020603050405020304" pitchFamily="18" charset="0"/>
              </a:rPr>
              <a:t>the presser foot</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TURN</a:t>
            </a:r>
            <a:r>
              <a:rPr lang="en-GB" sz="900" dirty="0">
                <a:latin typeface="Century Gothic" panose="020B0502020202020204" pitchFamily="34" charset="0"/>
                <a:ea typeface="Times New Roman" panose="02020603050405020304" pitchFamily="18" charset="0"/>
              </a:rPr>
              <a:t> the fabric</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685800" algn="l"/>
              </a:tabLst>
            </a:pPr>
            <a:r>
              <a:rPr lang="en-GB" sz="900" b="1" dirty="0">
                <a:latin typeface="Century Gothic" panose="020B0502020202020204" pitchFamily="34" charset="0"/>
                <a:ea typeface="Times New Roman" panose="02020603050405020304" pitchFamily="18" charset="0"/>
              </a:rPr>
              <a:t>LOWER</a:t>
            </a:r>
            <a:r>
              <a:rPr lang="en-GB" sz="900" dirty="0">
                <a:latin typeface="Century Gothic" panose="020B0502020202020204" pitchFamily="34" charset="0"/>
                <a:ea typeface="Times New Roman" panose="02020603050405020304" pitchFamily="18" charset="0"/>
              </a:rPr>
              <a:t> the presser foot</a:t>
            </a:r>
            <a:endParaRPr lang="en-GB" sz="900" dirty="0">
              <a:latin typeface="Times New Roman" panose="02020603050405020304" pitchFamily="18" charset="0"/>
              <a:ea typeface="Times New Roman" panose="02020603050405020304" pitchFamily="18" charset="0"/>
            </a:endParaRPr>
          </a:p>
          <a:p>
            <a:pPr marL="742950" lvl="1" indent="-285750">
              <a:lnSpc>
                <a:spcPct val="150000"/>
              </a:lnSpc>
              <a:spcAft>
                <a:spcPts val="0"/>
              </a:spcAft>
              <a:buFont typeface="Symbol" panose="05050102010706020507" pitchFamily="18" charset="2"/>
              <a:buChar char=""/>
              <a:tabLst>
                <a:tab pos="914400" algn="l"/>
              </a:tabLst>
            </a:pPr>
            <a:r>
              <a:rPr lang="en-GB" sz="900" dirty="0" smtClean="0">
                <a:latin typeface="Century Gothic" panose="020B0502020202020204" pitchFamily="34" charset="0"/>
                <a:ea typeface="Times New Roman" panose="02020603050405020304" pitchFamily="18" charset="0"/>
              </a:rPr>
              <a:t>When </a:t>
            </a:r>
            <a:r>
              <a:rPr lang="en-GB" sz="900" dirty="0">
                <a:latin typeface="Century Gothic" panose="020B0502020202020204" pitchFamily="34" charset="0"/>
                <a:ea typeface="Times New Roman" panose="02020603050405020304" pitchFamily="18" charset="0"/>
              </a:rPr>
              <a:t>stitching is completed, always pull the work out the </a:t>
            </a:r>
            <a:r>
              <a:rPr lang="en-GB" sz="900" b="1" dirty="0" smtClean="0">
                <a:latin typeface="Century Gothic" panose="020B0502020202020204" pitchFamily="34" charset="0"/>
                <a:ea typeface="Times New Roman" panose="02020603050405020304" pitchFamily="18" charset="0"/>
              </a:rPr>
              <a:t>left </a:t>
            </a:r>
            <a:r>
              <a:rPr lang="en-GB" sz="900" dirty="0">
                <a:latin typeface="Century Gothic" panose="020B0502020202020204" pitchFamily="34" charset="0"/>
                <a:ea typeface="Times New Roman" panose="02020603050405020304" pitchFamily="18" charset="0"/>
              </a:rPr>
              <a:t>of the machine</a:t>
            </a:r>
            <a:endParaRPr lang="en-GB" sz="900" dirty="0">
              <a:latin typeface="Times New Roman" panose="02020603050405020304" pitchFamily="18" charset="0"/>
              <a:ea typeface="Times New Roman" panose="02020603050405020304" pitchFamily="18" charset="0"/>
            </a:endParaRPr>
          </a:p>
          <a:p>
            <a:pPr marL="742950" lvl="1" indent="-285750">
              <a:lnSpc>
                <a:spcPct val="150000"/>
              </a:lnSpc>
              <a:spcAft>
                <a:spcPts val="0"/>
              </a:spcAft>
              <a:buFont typeface="Symbol" panose="05050102010706020507" pitchFamily="18" charset="2"/>
              <a:buChar char=""/>
              <a:tabLst>
                <a:tab pos="914400" algn="l"/>
              </a:tabLst>
            </a:pPr>
            <a:r>
              <a:rPr lang="en-GB" sz="900" b="1" dirty="0">
                <a:latin typeface="Century Gothic" panose="020B0502020202020204" pitchFamily="34" charset="0"/>
                <a:ea typeface="Times New Roman" panose="02020603050405020304" pitchFamily="18" charset="0"/>
              </a:rPr>
              <a:t>REMEMBER </a:t>
            </a:r>
            <a:r>
              <a:rPr lang="en-GB" sz="900" dirty="0">
                <a:latin typeface="Century Gothic" panose="020B0502020202020204" pitchFamily="34" charset="0"/>
                <a:ea typeface="Times New Roman" panose="02020603050405020304" pitchFamily="18" charset="0"/>
              </a:rPr>
              <a:t>to leave a tail of two threads at the back of the machine</a:t>
            </a:r>
            <a:r>
              <a:rPr lang="en-GB" sz="900" dirty="0" smtClean="0">
                <a:latin typeface="Century Gothic" panose="020B0502020202020204" pitchFamily="34" charset="0"/>
                <a:ea typeface="Times New Roman" panose="02020603050405020304" pitchFamily="18" charset="0"/>
              </a:rPr>
              <a:t>.</a:t>
            </a:r>
            <a:endParaRPr lang="en-GB" sz="900" dirty="0">
              <a:latin typeface="Times New Roman" panose="02020603050405020304" pitchFamily="18" charset="0"/>
              <a:ea typeface="Times New Roman" panose="02020603050405020304" pitchFamily="18" charset="0"/>
            </a:endParaRPr>
          </a:p>
          <a:p>
            <a:pPr>
              <a:spcAft>
                <a:spcPts val="0"/>
              </a:spcAft>
            </a:pPr>
            <a:r>
              <a:rPr lang="en-GB" sz="900" dirty="0">
                <a:latin typeface="Century Gothic" panose="020B0502020202020204" pitchFamily="34" charset="0"/>
                <a:ea typeface="Times New Roman" panose="02020603050405020304" pitchFamily="18" charset="0"/>
              </a:rPr>
              <a:t> </a:t>
            </a:r>
            <a:endParaRPr lang="en-GB" sz="900" dirty="0">
              <a:latin typeface="Times New Roman" panose="02020603050405020304" pitchFamily="18" charset="0"/>
              <a:ea typeface="Times New Roman" panose="02020603050405020304" pitchFamily="18" charset="0"/>
            </a:endParaRPr>
          </a:p>
          <a:p>
            <a:pPr>
              <a:spcAft>
                <a:spcPts val="0"/>
              </a:spcAft>
            </a:pPr>
            <a:r>
              <a:rPr lang="en-GB" sz="900" b="1" dirty="0">
                <a:latin typeface="Century Gothic" panose="020B0502020202020204" pitchFamily="34" charset="0"/>
                <a:ea typeface="Times New Roman" panose="02020603050405020304" pitchFamily="18" charset="0"/>
              </a:rPr>
              <a:t>To Finish off Machine </a:t>
            </a:r>
            <a:r>
              <a:rPr lang="en-GB" sz="900" b="1" dirty="0" smtClean="0">
                <a:latin typeface="Century Gothic" panose="020B0502020202020204" pitchFamily="34" charset="0"/>
                <a:ea typeface="Times New Roman" panose="02020603050405020304" pitchFamily="18" charset="0"/>
              </a:rPr>
              <a:t>Stitching</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Put the machine into</a:t>
            </a:r>
            <a:r>
              <a:rPr lang="en-GB" sz="900" b="1" dirty="0">
                <a:latin typeface="Century Gothic" panose="020B0502020202020204" pitchFamily="34" charset="0"/>
                <a:ea typeface="Times New Roman" panose="02020603050405020304" pitchFamily="18" charset="0"/>
              </a:rPr>
              <a:t> reverse</a:t>
            </a:r>
            <a:r>
              <a:rPr lang="en-GB" sz="900" dirty="0">
                <a:latin typeface="Century Gothic" panose="020B0502020202020204" pitchFamily="34" charset="0"/>
                <a:ea typeface="Times New Roman" panose="02020603050405020304" pitchFamily="18" charset="0"/>
              </a:rPr>
              <a:t> and stitch back over the line of machine stitching for approximately 1.5cm.</a:t>
            </a:r>
            <a:endParaRPr lang="en-GB" sz="9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Symbol" panose="05050102010706020507" pitchFamily="18" charset="2"/>
              <a:buChar char=""/>
              <a:tabLst>
                <a:tab pos="457200" algn="l"/>
              </a:tabLst>
            </a:pPr>
            <a:r>
              <a:rPr lang="en-GB" sz="900" dirty="0">
                <a:latin typeface="Century Gothic" panose="020B0502020202020204" pitchFamily="34" charset="0"/>
                <a:ea typeface="Times New Roman" panose="02020603050405020304" pitchFamily="18" charset="0"/>
              </a:rPr>
              <a:t>Cut off the ends of the threads.</a:t>
            </a:r>
            <a:endParaRPr lang="en-GB" sz="900" dirty="0">
              <a:effectLst/>
              <a:latin typeface="Times New Roman" panose="02020603050405020304" pitchFamily="18" charset="0"/>
              <a:ea typeface="Times New Roman" panose="02020603050405020304" pitchFamily="18" charset="0"/>
            </a:endParaRPr>
          </a:p>
        </p:txBody>
      </p:sp>
      <p:pic>
        <p:nvPicPr>
          <p:cNvPr id="118" name="Picture 1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363" y="1595939"/>
            <a:ext cx="1692090" cy="1692090"/>
          </a:xfrm>
          <a:prstGeom prst="rect">
            <a:avLst/>
          </a:prstGeom>
        </p:spPr>
      </p:pic>
      <p:pic>
        <p:nvPicPr>
          <p:cNvPr id="119" name="Picture 118"/>
          <p:cNvPicPr>
            <a:picLocks noChangeAspect="1"/>
          </p:cNvPicPr>
          <p:nvPr/>
        </p:nvPicPr>
        <p:blipFill>
          <a:blip r:embed="rId4"/>
          <a:stretch>
            <a:fillRect/>
          </a:stretch>
        </p:blipFill>
        <p:spPr>
          <a:xfrm>
            <a:off x="3978070" y="1637419"/>
            <a:ext cx="1556489" cy="2018924"/>
          </a:xfrm>
          <a:prstGeom prst="rect">
            <a:avLst/>
          </a:prstGeom>
        </p:spPr>
      </p:pic>
      <p:pic>
        <p:nvPicPr>
          <p:cNvPr id="120" name="Picture 1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1188" y="1637419"/>
            <a:ext cx="1945147" cy="1377814"/>
          </a:xfrm>
          <a:prstGeom prst="rect">
            <a:avLst/>
          </a:prstGeom>
        </p:spPr>
      </p:pic>
      <p:sp>
        <p:nvSpPr>
          <p:cNvPr id="81" name="TextBox 80"/>
          <p:cNvSpPr txBox="1"/>
          <p:nvPr/>
        </p:nvSpPr>
        <p:spPr>
          <a:xfrm>
            <a:off x="176811" y="3202220"/>
            <a:ext cx="4868835" cy="2516073"/>
          </a:xfrm>
          <a:prstGeom prst="rect">
            <a:avLst/>
          </a:prstGeom>
          <a:noFill/>
        </p:spPr>
        <p:txBody>
          <a:bodyPr wrap="square" rtlCol="0">
            <a:spAutoFit/>
          </a:bodyPr>
          <a:lstStyle/>
          <a:p>
            <a:r>
              <a:rPr lang="en-GB" dirty="0" err="1" smtClean="0"/>
              <a:t>Hundertwasser</a:t>
            </a:r>
            <a:endParaRPr lang="en-GB" dirty="0" smtClean="0"/>
          </a:p>
          <a:p>
            <a:r>
              <a:rPr lang="en-GB" sz="1000" dirty="0" err="1">
                <a:latin typeface="Century Gothic" panose="020B0502020202020204" pitchFamily="34" charset="0"/>
              </a:rPr>
              <a:t>Hundertwasser</a:t>
            </a:r>
            <a:r>
              <a:rPr lang="en-GB" sz="1000" dirty="0">
                <a:latin typeface="Century Gothic" panose="020B0502020202020204" pitchFamily="34" charset="0"/>
              </a:rPr>
              <a:t> is  a German artist famous for his unique and visionary paintings, art and architecture that reflect his philosophy of interaction between human beings and nature.  He is well-known for being an independent artist, with a unique style of artwork. He is also very famous for his efforts in the field of environmental protection</a:t>
            </a:r>
            <a:r>
              <a:rPr lang="en-GB" sz="1000" dirty="0" smtClean="0">
                <a:latin typeface="Century Gothic" panose="020B0502020202020204" pitchFamily="34" charset="0"/>
              </a:rPr>
              <a:t>.</a:t>
            </a:r>
          </a:p>
          <a:p>
            <a:endParaRPr lang="en-GB" sz="1050" dirty="0" smtClean="0"/>
          </a:p>
          <a:p>
            <a:r>
              <a:rPr lang="en-GB" sz="1050" b="1" dirty="0" smtClean="0">
                <a:latin typeface="Century Gothic" panose="020B0502020202020204" pitchFamily="34" charset="0"/>
              </a:rPr>
              <a:t>Bold, colourful, abstract, eccentric, stylised, dramatic, vibrant</a:t>
            </a:r>
          </a:p>
          <a:p>
            <a:endParaRPr lang="en-GB" sz="1050" dirty="0" smtClean="0">
              <a:latin typeface="Century Gothic" panose="020B0502020202020204" pitchFamily="34" charset="0"/>
            </a:endParaRPr>
          </a:p>
          <a:p>
            <a:pPr marL="171450" indent="-171450">
              <a:buFont typeface="Arial" panose="020B0604020202020204" pitchFamily="34" charset="0"/>
              <a:buChar char="•"/>
            </a:pPr>
            <a:r>
              <a:rPr lang="en-GB" sz="1050" dirty="0" smtClean="0">
                <a:latin typeface="Century Gothic" panose="020B0502020202020204" pitchFamily="34" charset="0"/>
              </a:rPr>
              <a:t>What colours does the artist use?</a:t>
            </a:r>
          </a:p>
          <a:p>
            <a:pPr marL="171450" indent="-171450">
              <a:buFont typeface="Arial" panose="020B0604020202020204" pitchFamily="34" charset="0"/>
              <a:buChar char="•"/>
            </a:pPr>
            <a:r>
              <a:rPr lang="en-GB" sz="1050" dirty="0" smtClean="0">
                <a:latin typeface="Century Gothic" panose="020B0502020202020204" pitchFamily="34" charset="0"/>
              </a:rPr>
              <a:t>What kind of shapes can you find?</a:t>
            </a:r>
          </a:p>
          <a:p>
            <a:pPr marL="171450" indent="-171450">
              <a:buFont typeface="Arial" panose="020B0604020202020204" pitchFamily="34" charset="0"/>
              <a:buChar char="•"/>
            </a:pPr>
            <a:r>
              <a:rPr lang="en-GB" sz="1050" dirty="0" smtClean="0">
                <a:latin typeface="Century Gothic" panose="020B0502020202020204" pitchFamily="34" charset="0"/>
              </a:rPr>
              <a:t>What kind of patterns can you see?</a:t>
            </a:r>
          </a:p>
          <a:p>
            <a:pPr marL="171450" indent="-171450">
              <a:buFont typeface="Arial" panose="020B0604020202020204" pitchFamily="34" charset="0"/>
              <a:buChar char="•"/>
            </a:pPr>
            <a:endParaRPr lang="en-GB" sz="1050" dirty="0">
              <a:latin typeface="Century Gothic" panose="020B0502020202020204" pitchFamily="34" charset="0"/>
            </a:endParaRPr>
          </a:p>
        </p:txBody>
      </p:sp>
      <p:pic>
        <p:nvPicPr>
          <p:cNvPr id="123" name="Picture 27" descr="C:\Users\Natalie\Pictures\Janome-CXL3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71" y="5573944"/>
            <a:ext cx="3027065" cy="2469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 name="TextBox 116"/>
          <p:cNvSpPr txBox="1"/>
          <p:nvPr/>
        </p:nvSpPr>
        <p:spPr>
          <a:xfrm>
            <a:off x="2775042" y="5573944"/>
            <a:ext cx="2540899" cy="2477601"/>
          </a:xfrm>
          <a:prstGeom prst="rect">
            <a:avLst/>
          </a:prstGeom>
          <a:noFill/>
        </p:spPr>
        <p:txBody>
          <a:bodyPr wrap="square" rtlCol="0">
            <a:spAutoFit/>
          </a:bodyPr>
          <a:lstStyle/>
          <a:p>
            <a:r>
              <a:rPr lang="en-GB" sz="1200" b="1" dirty="0" smtClean="0">
                <a:latin typeface="Century Gothic" panose="020B0502020202020204" pitchFamily="34" charset="0"/>
              </a:rPr>
              <a:t>The Sewing Machine</a:t>
            </a:r>
          </a:p>
          <a:p>
            <a:r>
              <a:rPr lang="en-GB" sz="1100" b="1" dirty="0" smtClean="0">
                <a:latin typeface="Century Gothic" panose="020B0502020202020204" pitchFamily="34" charset="0"/>
              </a:rPr>
              <a:t>This is a picture of the sewing machine you are going to be using in Textiles.</a:t>
            </a:r>
          </a:p>
          <a:p>
            <a:r>
              <a:rPr lang="en-GB" sz="1100" b="1" dirty="0" smtClean="0">
                <a:latin typeface="Century Gothic" panose="020B0502020202020204" pitchFamily="34" charset="0"/>
              </a:rPr>
              <a:t>There are some key parts of the sewing machine you will need to know the names of.</a:t>
            </a:r>
          </a:p>
          <a:p>
            <a:pPr marL="228600" indent="-228600">
              <a:buAutoNum type="arabicPeriod"/>
            </a:pPr>
            <a:r>
              <a:rPr lang="en-GB" sz="1100" b="1" dirty="0" smtClean="0">
                <a:latin typeface="Century Gothic" panose="020B0502020202020204" pitchFamily="34" charset="0"/>
              </a:rPr>
              <a:t>The </a:t>
            </a:r>
            <a:r>
              <a:rPr lang="en-GB" sz="1100" b="1" dirty="0" err="1" smtClean="0">
                <a:latin typeface="Century Gothic" panose="020B0502020202020204" pitchFamily="34" charset="0"/>
              </a:rPr>
              <a:t>Handwheel</a:t>
            </a:r>
            <a:endParaRPr lang="en-GB" sz="1100" b="1" dirty="0" smtClean="0">
              <a:latin typeface="Century Gothic" panose="020B0502020202020204" pitchFamily="34" charset="0"/>
            </a:endParaRPr>
          </a:p>
          <a:p>
            <a:pPr marL="228600" indent="-228600">
              <a:buAutoNum type="arabicPeriod"/>
            </a:pPr>
            <a:r>
              <a:rPr lang="en-GB" sz="1100" b="1" dirty="0" smtClean="0">
                <a:latin typeface="Century Gothic" panose="020B0502020202020204" pitchFamily="34" charset="0"/>
              </a:rPr>
              <a:t>Presser foot</a:t>
            </a:r>
          </a:p>
          <a:p>
            <a:pPr marL="228600" indent="-228600">
              <a:buAutoNum type="arabicPeriod"/>
            </a:pPr>
            <a:r>
              <a:rPr lang="en-GB" sz="1100" b="1" dirty="0" smtClean="0">
                <a:latin typeface="Century Gothic" panose="020B0502020202020204" pitchFamily="34" charset="0"/>
              </a:rPr>
              <a:t>Needle</a:t>
            </a:r>
          </a:p>
          <a:p>
            <a:pPr marL="228600" indent="-228600">
              <a:buAutoNum type="arabicPeriod"/>
            </a:pPr>
            <a:r>
              <a:rPr lang="en-GB" sz="1100" b="1" dirty="0" smtClean="0">
                <a:latin typeface="Century Gothic" panose="020B0502020202020204" pitchFamily="34" charset="0"/>
              </a:rPr>
              <a:t>Take-up lever</a:t>
            </a:r>
          </a:p>
          <a:p>
            <a:pPr marL="228600" indent="-228600">
              <a:buAutoNum type="arabicPeriod"/>
            </a:pPr>
            <a:r>
              <a:rPr lang="en-GB" sz="1100" b="1" dirty="0" smtClean="0">
                <a:latin typeface="Century Gothic" panose="020B0502020202020204" pitchFamily="34" charset="0"/>
              </a:rPr>
              <a:t>Start/stop button</a:t>
            </a:r>
          </a:p>
          <a:p>
            <a:pPr marL="228600" indent="-228600">
              <a:buAutoNum type="arabicPeriod"/>
            </a:pPr>
            <a:r>
              <a:rPr lang="en-GB" sz="1100" b="1" dirty="0" smtClean="0">
                <a:latin typeface="Century Gothic" panose="020B0502020202020204" pitchFamily="34" charset="0"/>
              </a:rPr>
              <a:t>Reverse button</a:t>
            </a:r>
          </a:p>
          <a:p>
            <a:pPr marL="228600" indent="-228600">
              <a:buAutoNum type="arabicPeriod"/>
            </a:pPr>
            <a:r>
              <a:rPr lang="en-GB" sz="1100" b="1" dirty="0" smtClean="0">
                <a:latin typeface="Century Gothic" panose="020B0502020202020204" pitchFamily="34" charset="0"/>
              </a:rPr>
              <a:t>Digital display panel</a:t>
            </a:r>
            <a:endParaRPr lang="en-GB" sz="1100" b="1" dirty="0">
              <a:latin typeface="Century Gothic" panose="020B0502020202020204" pitchFamily="34" charset="0"/>
            </a:endParaRPr>
          </a:p>
        </p:txBody>
      </p:sp>
      <p:sp>
        <p:nvSpPr>
          <p:cNvPr id="121" name="Rectangle 120"/>
          <p:cNvSpPr/>
          <p:nvPr/>
        </p:nvSpPr>
        <p:spPr>
          <a:xfrm>
            <a:off x="5566294" y="797238"/>
            <a:ext cx="6912365" cy="2793072"/>
          </a:xfrm>
          <a:prstGeom prst="rect">
            <a:avLst/>
          </a:prstGeom>
        </p:spPr>
        <p:txBody>
          <a:bodyPr wrap="square">
            <a:spAutoFit/>
          </a:bodyPr>
          <a:lstStyle/>
          <a:p>
            <a:pPr eaLnBrk="1" hangingPunct="1">
              <a:lnSpc>
                <a:spcPct val="150000"/>
              </a:lnSpc>
            </a:pPr>
            <a:r>
              <a:rPr lang="en-GB" altLang="en-US" sz="1000" b="1" dirty="0" smtClean="0">
                <a:solidFill>
                  <a:srgbClr val="0070C0"/>
                </a:solidFill>
                <a:latin typeface="Century Gothic" panose="020B0502020202020204" pitchFamily="34" charset="0"/>
              </a:rPr>
              <a:t>Health &amp; Safety Rules for Textiles</a:t>
            </a:r>
          </a:p>
          <a:p>
            <a:pPr eaLnBrk="1" hangingPunct="1">
              <a:lnSpc>
                <a:spcPct val="150000"/>
              </a:lnSpc>
              <a:buFontTx/>
              <a:buAutoNum type="arabicPeriod"/>
            </a:pPr>
            <a:r>
              <a:rPr lang="en-GB" altLang="en-US" sz="900" dirty="0" smtClean="0">
                <a:solidFill>
                  <a:srgbClr val="0070C0"/>
                </a:solidFill>
                <a:latin typeface="Century Gothic" panose="020B0502020202020204" pitchFamily="34" charset="0"/>
              </a:rPr>
              <a:t>Pupils </a:t>
            </a:r>
            <a:r>
              <a:rPr lang="en-GB" altLang="en-US" sz="900" dirty="0">
                <a:solidFill>
                  <a:srgbClr val="0070C0"/>
                </a:solidFill>
                <a:latin typeface="Century Gothic" panose="020B0502020202020204" pitchFamily="34" charset="0"/>
              </a:rPr>
              <a:t>should wait </a:t>
            </a:r>
            <a:r>
              <a:rPr lang="en-GB" altLang="en-US" sz="900" b="1" dirty="0">
                <a:solidFill>
                  <a:srgbClr val="0070C0"/>
                </a:solidFill>
                <a:latin typeface="Century Gothic" panose="020B0502020202020204" pitchFamily="34" charset="0"/>
              </a:rPr>
              <a:t>OUTSIDE</a:t>
            </a:r>
            <a:r>
              <a:rPr lang="en-GB" altLang="en-US" sz="900" dirty="0">
                <a:solidFill>
                  <a:srgbClr val="0070C0"/>
                </a:solidFill>
                <a:latin typeface="Century Gothic" panose="020B0502020202020204" pitchFamily="34" charset="0"/>
              </a:rPr>
              <a:t> the room for a member of staff.</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COATS </a:t>
            </a:r>
            <a:r>
              <a:rPr lang="en-GB" altLang="en-US" sz="900" dirty="0">
                <a:solidFill>
                  <a:srgbClr val="0070C0"/>
                </a:solidFill>
                <a:latin typeface="Century Gothic" panose="020B0502020202020204" pitchFamily="34" charset="0"/>
              </a:rPr>
              <a:t> should be hung on hooks or on backs of chairs.</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BAGS</a:t>
            </a:r>
            <a:r>
              <a:rPr lang="en-GB" altLang="en-US" sz="900" dirty="0">
                <a:solidFill>
                  <a:srgbClr val="0070C0"/>
                </a:solidFill>
                <a:latin typeface="Century Gothic" panose="020B0502020202020204" pitchFamily="34" charset="0"/>
              </a:rPr>
              <a:t> should be placed in the bag store near the door as you enter the room.</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No</a:t>
            </a:r>
            <a:r>
              <a:rPr lang="en-GB" altLang="en-US" sz="900" b="1" dirty="0">
                <a:solidFill>
                  <a:srgbClr val="0070C0"/>
                </a:solidFill>
                <a:latin typeface="Century Gothic" panose="020B0502020202020204" pitchFamily="34" charset="0"/>
              </a:rPr>
              <a:t> FOOD </a:t>
            </a:r>
            <a:r>
              <a:rPr lang="en-GB" altLang="en-US" sz="900" dirty="0">
                <a:solidFill>
                  <a:srgbClr val="0070C0"/>
                </a:solidFill>
                <a:latin typeface="Century Gothic" panose="020B0502020202020204" pitchFamily="34" charset="0"/>
              </a:rPr>
              <a:t>or </a:t>
            </a:r>
            <a:r>
              <a:rPr lang="en-GB" altLang="en-US" sz="900" b="1" dirty="0">
                <a:solidFill>
                  <a:srgbClr val="0070C0"/>
                </a:solidFill>
                <a:latin typeface="Century Gothic" panose="020B0502020202020204" pitchFamily="34" charset="0"/>
              </a:rPr>
              <a:t>DRINK</a:t>
            </a:r>
            <a:r>
              <a:rPr lang="en-GB" altLang="en-US" sz="900" dirty="0">
                <a:solidFill>
                  <a:srgbClr val="0070C0"/>
                </a:solidFill>
                <a:latin typeface="Century Gothic" panose="020B0502020202020204" pitchFamily="34" charset="0"/>
              </a:rPr>
              <a:t> is allowed in the classroom near the desks and the machine bench.</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Long hair </a:t>
            </a:r>
            <a:r>
              <a:rPr lang="en-GB" altLang="en-US" sz="900" b="1" dirty="0">
                <a:solidFill>
                  <a:srgbClr val="0070C0"/>
                </a:solidFill>
                <a:latin typeface="Century Gothic" panose="020B0502020202020204" pitchFamily="34" charset="0"/>
              </a:rPr>
              <a:t>MUST</a:t>
            </a:r>
            <a:r>
              <a:rPr lang="en-GB" altLang="en-US" sz="900" dirty="0">
                <a:solidFill>
                  <a:srgbClr val="0070C0"/>
                </a:solidFill>
                <a:latin typeface="Century Gothic" panose="020B0502020202020204" pitchFamily="34" charset="0"/>
              </a:rPr>
              <a:t> be tied back when doing any practical task.</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All electrical equipment</a:t>
            </a:r>
            <a:r>
              <a:rPr lang="en-GB" altLang="en-US" sz="900" dirty="0">
                <a:solidFill>
                  <a:srgbClr val="0070C0"/>
                </a:solidFill>
                <a:latin typeface="Century Gothic" panose="020B0502020202020204" pitchFamily="34" charset="0"/>
              </a:rPr>
              <a:t> – irons, machines, </a:t>
            </a:r>
            <a:r>
              <a:rPr lang="en-GB" altLang="en-US" sz="900" dirty="0" err="1">
                <a:solidFill>
                  <a:srgbClr val="0070C0"/>
                </a:solidFill>
                <a:latin typeface="Century Gothic" panose="020B0502020202020204" pitchFamily="34" charset="0"/>
              </a:rPr>
              <a:t>overlockers</a:t>
            </a:r>
            <a:r>
              <a:rPr lang="en-GB" altLang="en-US" sz="900" dirty="0">
                <a:solidFill>
                  <a:srgbClr val="0070C0"/>
                </a:solidFill>
                <a:latin typeface="Century Gothic" panose="020B0502020202020204" pitchFamily="34" charset="0"/>
              </a:rPr>
              <a:t>, </a:t>
            </a:r>
            <a:r>
              <a:rPr lang="en-GB" altLang="en-US" sz="900" dirty="0" err="1">
                <a:solidFill>
                  <a:srgbClr val="0070C0"/>
                </a:solidFill>
                <a:latin typeface="Century Gothic" panose="020B0502020202020204" pitchFamily="34" charset="0"/>
              </a:rPr>
              <a:t>waxpots</a:t>
            </a:r>
            <a:r>
              <a:rPr lang="en-GB" altLang="en-US" sz="900" dirty="0">
                <a:solidFill>
                  <a:srgbClr val="0070C0"/>
                </a:solidFill>
                <a:latin typeface="Century Gothic" panose="020B0502020202020204" pitchFamily="34" charset="0"/>
              </a:rPr>
              <a:t>  etc.. are only to be used when you have permission from a member of staff.</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Use </a:t>
            </a:r>
            <a:r>
              <a:rPr lang="en-GB" altLang="en-US" sz="900" b="1" dirty="0">
                <a:solidFill>
                  <a:srgbClr val="0070C0"/>
                </a:solidFill>
                <a:latin typeface="Century Gothic" panose="020B0502020202020204" pitchFamily="34" charset="0"/>
              </a:rPr>
              <a:t>equipment correctly</a:t>
            </a:r>
            <a:r>
              <a:rPr lang="en-GB" altLang="en-US" sz="900" dirty="0">
                <a:solidFill>
                  <a:srgbClr val="0070C0"/>
                </a:solidFill>
                <a:latin typeface="Century Gothic" panose="020B0502020202020204" pitchFamily="34" charset="0"/>
              </a:rPr>
              <a:t> and </a:t>
            </a:r>
            <a:r>
              <a:rPr lang="en-GB" altLang="en-US" sz="900" b="1" dirty="0">
                <a:solidFill>
                  <a:srgbClr val="0070C0"/>
                </a:solidFill>
                <a:latin typeface="Century Gothic" panose="020B0502020202020204" pitchFamily="34" charset="0"/>
              </a:rPr>
              <a:t>safely</a:t>
            </a:r>
            <a:r>
              <a:rPr lang="en-GB" altLang="en-US" sz="900" dirty="0">
                <a:solidFill>
                  <a:srgbClr val="0070C0"/>
                </a:solidFill>
                <a:latin typeface="Century Gothic" panose="020B0502020202020204" pitchFamily="34" charset="0"/>
              </a:rPr>
              <a:t>, following the specific instructions.</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DO NOT TOUCH</a:t>
            </a:r>
            <a:r>
              <a:rPr lang="en-GB" altLang="en-US" sz="900" dirty="0">
                <a:solidFill>
                  <a:srgbClr val="0070C0"/>
                </a:solidFill>
                <a:latin typeface="Century Gothic" panose="020B0502020202020204" pitchFamily="34" charset="0"/>
              </a:rPr>
              <a:t> any equipment, materials </a:t>
            </a:r>
            <a:r>
              <a:rPr lang="en-GB" altLang="en-US" sz="900" dirty="0" err="1">
                <a:solidFill>
                  <a:srgbClr val="0070C0"/>
                </a:solidFill>
                <a:latin typeface="Century Gothic" panose="020B0502020202020204" pitchFamily="34" charset="0"/>
              </a:rPr>
              <a:t>etc</a:t>
            </a:r>
            <a:r>
              <a:rPr lang="en-GB" altLang="en-US" sz="900" dirty="0">
                <a:solidFill>
                  <a:srgbClr val="0070C0"/>
                </a:solidFill>
                <a:latin typeface="Century Gothic" panose="020B0502020202020204" pitchFamily="34" charset="0"/>
              </a:rPr>
              <a:t> unless you are told to do so.</a:t>
            </a:r>
          </a:p>
          <a:p>
            <a:pPr eaLnBrk="1" hangingPunct="1">
              <a:lnSpc>
                <a:spcPct val="150000"/>
              </a:lnSpc>
              <a:buFontTx/>
              <a:buAutoNum type="arabicPeriod"/>
            </a:pPr>
            <a:r>
              <a:rPr lang="en-GB" altLang="en-US" sz="900" dirty="0">
                <a:solidFill>
                  <a:srgbClr val="0070C0"/>
                </a:solidFill>
                <a:latin typeface="Century Gothic" panose="020B0502020202020204" pitchFamily="34" charset="0"/>
              </a:rPr>
              <a:t>Keep your work area </a:t>
            </a:r>
            <a:r>
              <a:rPr lang="en-GB" altLang="en-US" sz="900" b="1" dirty="0">
                <a:solidFill>
                  <a:srgbClr val="0070C0"/>
                </a:solidFill>
                <a:latin typeface="Century Gothic" panose="020B0502020202020204" pitchFamily="34" charset="0"/>
              </a:rPr>
              <a:t>tidy</a:t>
            </a:r>
            <a:r>
              <a:rPr lang="en-GB" altLang="en-US" sz="900" dirty="0">
                <a:solidFill>
                  <a:srgbClr val="0070C0"/>
                </a:solidFill>
                <a:latin typeface="Century Gothic" panose="020B0502020202020204" pitchFamily="34" charset="0"/>
              </a:rPr>
              <a:t>.</a:t>
            </a:r>
          </a:p>
          <a:p>
            <a:pPr eaLnBrk="1" hangingPunct="1">
              <a:lnSpc>
                <a:spcPct val="150000"/>
              </a:lnSpc>
              <a:buFontTx/>
              <a:buAutoNum type="arabicPeriod"/>
            </a:pPr>
            <a:r>
              <a:rPr lang="en-GB" altLang="en-US" sz="900" b="1" dirty="0">
                <a:solidFill>
                  <a:srgbClr val="0070C0"/>
                </a:solidFill>
                <a:latin typeface="Century Gothic" panose="020B0502020202020204" pitchFamily="34" charset="0"/>
              </a:rPr>
              <a:t>Report </a:t>
            </a:r>
            <a:r>
              <a:rPr lang="en-GB" altLang="en-US" sz="900" dirty="0">
                <a:solidFill>
                  <a:srgbClr val="0070C0"/>
                </a:solidFill>
                <a:latin typeface="Century Gothic" panose="020B0502020202020204" pitchFamily="34" charset="0"/>
              </a:rPr>
              <a:t>any breakages / damages immediately.</a:t>
            </a:r>
          </a:p>
          <a:p>
            <a:pPr eaLnBrk="1" hangingPunct="1">
              <a:lnSpc>
                <a:spcPct val="150000"/>
              </a:lnSpc>
            </a:pPr>
            <a:endParaRPr lang="en-GB" altLang="en-US" sz="900" dirty="0"/>
          </a:p>
        </p:txBody>
      </p:sp>
    </p:spTree>
    <p:extLst>
      <p:ext uri="{BB962C8B-B14F-4D97-AF65-F5344CB8AC3E}">
        <p14:creationId xmlns:p14="http://schemas.microsoft.com/office/powerpoint/2010/main" val="2592185998"/>
      </p:ext>
    </p:extLst>
  </p:cSld>
  <p:clrMapOvr>
    <a:masterClrMapping/>
  </p:clrMapOvr>
  <p:transition advClick="0" advTm="3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rgbClr val="00B050"/>
          </a:solidFill>
        </p:grpSpPr>
        <p:sp>
          <p:nvSpPr>
            <p:cNvPr id="3077" name="Rectangle 6"/>
            <p:cNvSpPr>
              <a:spLocks noChangeArrowheads="1"/>
            </p:cNvSpPr>
            <p:nvPr/>
          </p:nvSpPr>
          <p:spPr bwMode="auto">
            <a:xfrm>
              <a:off x="5605" y="0"/>
              <a:ext cx="1008" cy="288"/>
            </a:xfrm>
            <a:prstGeom prst="rect">
              <a:avLst/>
            </a:prstGeom>
            <a:grpFill/>
            <a:ln w="9525">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42" y="102"/>
              <a:ext cx="851" cy="156"/>
            </a:xfrm>
            <a:prstGeom prst="rect">
              <a:avLst/>
            </a:prstGeom>
            <a:grpFill/>
            <a:ln w="9525">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dirty="0" err="1">
                  <a:solidFill>
                    <a:schemeClr val="bg1"/>
                  </a:solidFill>
                  <a:latin typeface="Arial" panose="020B0604020202020204" pitchFamily="34" charset="0"/>
                </a:rPr>
                <a:t>design</a:t>
              </a:r>
              <a:r>
                <a:rPr lang="en-US" altLang="en-US" sz="2800" dirty="0" err="1">
                  <a:solidFill>
                    <a:schemeClr val="bg1"/>
                  </a:solidFill>
                  <a:latin typeface="Arial" panose="020B0604020202020204" pitchFamily="34" charset="0"/>
                </a:rPr>
                <a:t>technology</a:t>
              </a:r>
              <a:endParaRPr lang="en-US" altLang="en-US" sz="2800" dirty="0">
                <a:solidFill>
                  <a:schemeClr val="bg1"/>
                </a:solidFill>
                <a:latin typeface="Arial" panose="020B0604020202020204" pitchFamily="34" charset="0"/>
              </a:endParaRP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00B050"/>
                </a:solidFill>
                <a:latin typeface="Arial Black" pitchFamily="34" charset="0"/>
                <a:cs typeface="Arial" pitchFamily="34" charset="0"/>
              </a:rPr>
              <a:t>‘BETTER BY DESIGN’</a:t>
            </a:r>
          </a:p>
        </p:txBody>
      </p:sp>
      <p:sp>
        <p:nvSpPr>
          <p:cNvPr id="2" name="Rectangle 1"/>
          <p:cNvSpPr/>
          <p:nvPr/>
        </p:nvSpPr>
        <p:spPr>
          <a:xfrm>
            <a:off x="598578" y="145017"/>
            <a:ext cx="7170374" cy="584775"/>
          </a:xfrm>
          <a:prstGeom prst="rect">
            <a:avLst/>
          </a:prstGeom>
          <a:ln w="57150">
            <a:solidFill>
              <a:srgbClr val="00B05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00B050"/>
          </a:solidFill>
          <a:ln w="57150">
            <a:solidFill>
              <a:srgbClr val="00B05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a:t>
            </a:r>
            <a:r>
              <a:rPr lang="en-GB" sz="3200" b="1" dirty="0">
                <a:solidFill>
                  <a:schemeClr val="bg1"/>
                </a:solidFill>
                <a:latin typeface="Arial Black" pitchFamily="34" charset="0"/>
                <a:cs typeface="Arial" pitchFamily="34" charset="0"/>
              </a:rPr>
              <a:t>7</a:t>
            </a:r>
            <a:r>
              <a:rPr lang="en-GB" sz="3200" b="1" dirty="0" smtClean="0">
                <a:solidFill>
                  <a:schemeClr val="bg1"/>
                </a:solidFill>
                <a:latin typeface="Arial Black" pitchFamily="34" charset="0"/>
                <a:cs typeface="Arial" pitchFamily="34" charset="0"/>
              </a:rPr>
              <a:t> FOOD</a:t>
            </a:r>
          </a:p>
        </p:txBody>
      </p:sp>
      <p:pic>
        <p:nvPicPr>
          <p:cNvPr id="39" name="Picture 38"/>
          <p:cNvPicPr>
            <a:picLocks noChangeAspect="1"/>
          </p:cNvPicPr>
          <p:nvPr/>
        </p:nvPicPr>
        <p:blipFill>
          <a:blip r:embed="rId3"/>
          <a:stretch>
            <a:fillRect/>
          </a:stretch>
        </p:blipFill>
        <p:spPr>
          <a:xfrm>
            <a:off x="751029" y="1512877"/>
            <a:ext cx="11688132" cy="7125494"/>
          </a:xfrm>
          <a:prstGeom prst="rect">
            <a:avLst/>
          </a:prstGeom>
        </p:spPr>
      </p:pic>
    </p:spTree>
    <p:extLst>
      <p:ext uri="{BB962C8B-B14F-4D97-AF65-F5344CB8AC3E}">
        <p14:creationId xmlns:p14="http://schemas.microsoft.com/office/powerpoint/2010/main" val="586680007"/>
      </p:ext>
    </p:extLst>
  </p:cSld>
  <p:clrMapOvr>
    <a:masterClrMapping/>
  </p:clrMapOvr>
  <p:transition advClick="0" advTm="300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3"/>
          <a:srcRect l="29919" t="17801" r="27951" b="9400"/>
          <a:stretch/>
        </p:blipFill>
        <p:spPr>
          <a:xfrm>
            <a:off x="343301" y="3121947"/>
            <a:ext cx="4206453" cy="3982909"/>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pic>
      <p:pic>
        <p:nvPicPr>
          <p:cNvPr id="11" name="Picture 10"/>
          <p:cNvPicPr>
            <a:picLocks noChangeAspect="1"/>
          </p:cNvPicPr>
          <p:nvPr/>
        </p:nvPicPr>
        <p:blipFill rotWithShape="1">
          <a:blip r:embed="rId4"/>
          <a:srcRect l="23225" t="10800" r="18501" b="8001"/>
          <a:stretch/>
        </p:blipFill>
        <p:spPr>
          <a:xfrm>
            <a:off x="4312569" y="1668487"/>
            <a:ext cx="2543892" cy="1989594"/>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pic>
      <p:grpSp>
        <p:nvGrpSpPr>
          <p:cNvPr id="3075" name="Group 8"/>
          <p:cNvGrpSpPr>
            <a:grpSpLocks/>
          </p:cNvGrpSpPr>
          <p:nvPr/>
        </p:nvGrpSpPr>
        <p:grpSpPr bwMode="auto">
          <a:xfrm>
            <a:off x="8102600" y="0"/>
            <a:ext cx="4699000" cy="968375"/>
            <a:chOff x="5605" y="0"/>
            <a:chExt cx="1008" cy="288"/>
          </a:xfrm>
        </p:grpSpPr>
        <p:sp>
          <p:nvSpPr>
            <p:cNvPr id="3077" name="Rectangle 6"/>
            <p:cNvSpPr>
              <a:spLocks noChangeArrowheads="1"/>
            </p:cNvSpPr>
            <p:nvPr/>
          </p:nvSpPr>
          <p:spPr bwMode="auto">
            <a:xfrm>
              <a:off x="5605" y="0"/>
              <a:ext cx="1008" cy="288"/>
            </a:xfrm>
            <a:prstGeom prst="rect">
              <a:avLst/>
            </a:prstGeom>
            <a:solidFill>
              <a:srgbClr val="CA0A2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a:solidFill>
                    <a:schemeClr val="bg1"/>
                  </a:solidFill>
                  <a:latin typeface="Arial" panose="020B0604020202020204" pitchFamily="34" charset="0"/>
                </a:rPr>
                <a:t>design</a:t>
              </a:r>
              <a:r>
                <a:rPr lang="en-US" altLang="en-US" sz="2800">
                  <a:solidFill>
                    <a:schemeClr val="bg1"/>
                  </a:solidFill>
                  <a:latin typeface="Arial" panose="020B0604020202020204" pitchFamily="34" charset="0"/>
                </a:rPr>
                <a:t>technology</a:t>
              </a: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C0000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rgbClr val="CA0A2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C00000"/>
          </a:solidFill>
          <a:ln w="57150">
            <a:solidFill>
              <a:srgbClr val="CA0A2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8 Electronics</a:t>
            </a:r>
          </a:p>
        </p:txBody>
      </p:sp>
      <p:sp>
        <p:nvSpPr>
          <p:cNvPr id="12" name="Rectangle 11"/>
          <p:cNvSpPr/>
          <p:nvPr/>
        </p:nvSpPr>
        <p:spPr>
          <a:xfrm>
            <a:off x="343300" y="7251117"/>
            <a:ext cx="4606624" cy="1384995"/>
          </a:xfrm>
          <a:prstGeom prst="rect">
            <a:avLst/>
          </a:prstGeom>
          <a:ln w="57150">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Produce </a:t>
            </a:r>
            <a:r>
              <a:rPr lang="en-GB" sz="1000" b="1" dirty="0">
                <a:solidFill>
                  <a:srgbClr val="000000"/>
                </a:solidFill>
                <a:latin typeface="Arial Black" panose="020B0A04020102020204" pitchFamily="34" charset="0"/>
              </a:rPr>
              <a:t>a WORKING </a:t>
            </a:r>
            <a:r>
              <a:rPr lang="en-GB" sz="1000" b="1" dirty="0" smtClean="0">
                <a:solidFill>
                  <a:srgbClr val="000000"/>
                </a:solidFill>
                <a:latin typeface="Arial Black" panose="020B0A04020102020204" pitchFamily="34" charset="0"/>
              </a:rPr>
              <a:t>lie detector PCB</a:t>
            </a: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Programme your </a:t>
            </a:r>
            <a:r>
              <a:rPr lang="en-GB" sz="1000" b="1" dirty="0">
                <a:solidFill>
                  <a:srgbClr val="000000"/>
                </a:solidFill>
                <a:latin typeface="Arial Black" panose="020B0A04020102020204" pitchFamily="34" charset="0"/>
              </a:rPr>
              <a:t>microcontroller to become a </a:t>
            </a:r>
            <a:r>
              <a:rPr lang="en-GB" sz="1000" b="1" dirty="0" smtClean="0">
                <a:solidFill>
                  <a:srgbClr val="000000"/>
                </a:solidFill>
                <a:latin typeface="Arial Black" panose="020B0A04020102020204" pitchFamily="34" charset="0"/>
              </a:rPr>
              <a:t>lie detector</a:t>
            </a: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Produce </a:t>
            </a:r>
            <a:r>
              <a:rPr lang="en-GB" sz="1000" b="1" dirty="0">
                <a:solidFill>
                  <a:srgbClr val="000000"/>
                </a:solidFill>
                <a:latin typeface="Arial Black" panose="020B0A04020102020204" pitchFamily="34" charset="0"/>
              </a:rPr>
              <a:t>an original (one off) case design for your </a:t>
            </a:r>
            <a:r>
              <a:rPr lang="en-GB" sz="1000" b="1" dirty="0" smtClean="0">
                <a:solidFill>
                  <a:srgbClr val="000000"/>
                </a:solidFill>
                <a:latin typeface="Arial Black" panose="020B0A04020102020204" pitchFamily="34" charset="0"/>
              </a:rPr>
              <a:t>product</a:t>
            </a: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B050"/>
                </a:solidFill>
                <a:latin typeface="Arial Black" panose="020B0A04020102020204" pitchFamily="34" charset="0"/>
              </a:rPr>
              <a:t>Produce </a:t>
            </a:r>
            <a:r>
              <a:rPr lang="en-GB" sz="1000" b="1" dirty="0">
                <a:solidFill>
                  <a:srgbClr val="00B050"/>
                </a:solidFill>
                <a:latin typeface="Arial Black" panose="020B0A04020102020204" pitchFamily="34" charset="0"/>
              </a:rPr>
              <a:t>a blister style packaging design for your product </a:t>
            </a:r>
            <a:endParaRPr lang="en-GB" sz="1000" dirty="0">
              <a:solidFill>
                <a:srgbClr val="00B050"/>
              </a:solidFill>
              <a:latin typeface="Arial Black" panose="020B0A04020102020204" pitchFamily="34" charset="0"/>
            </a:endParaRPr>
          </a:p>
        </p:txBody>
      </p:sp>
      <p:sp>
        <p:nvSpPr>
          <p:cNvPr id="36" name="Rectangle 35"/>
          <p:cNvSpPr/>
          <p:nvPr/>
        </p:nvSpPr>
        <p:spPr>
          <a:xfrm>
            <a:off x="5254029" y="7255602"/>
            <a:ext cx="7146153" cy="1231106"/>
          </a:xfrm>
          <a:prstGeom prst="rect">
            <a:avLst/>
          </a:prstGeom>
          <a:ln w="57150">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000" dirty="0">
                <a:solidFill>
                  <a:srgbClr val="FF0000"/>
                </a:solidFill>
                <a:latin typeface="Arial Black" panose="020B0A04020102020204" pitchFamily="34" charset="0"/>
              </a:rPr>
              <a:t>Work to develop/improve your soldering skills to GCSE level 5</a:t>
            </a:r>
            <a:r>
              <a:rPr lang="en-GB" sz="1000" dirty="0" smtClean="0">
                <a:solidFill>
                  <a:srgbClr val="FF0000"/>
                </a:solidFill>
                <a:latin typeface="Arial Black" panose="020B0A04020102020204" pitchFamily="34" charset="0"/>
              </a:rPr>
              <a:t>+ </a:t>
            </a:r>
            <a:r>
              <a:rPr lang="en-GB" sz="1000" dirty="0">
                <a:solidFill>
                  <a:srgbClr val="FF0000"/>
                </a:solidFill>
                <a:latin typeface="Arial Black" panose="020B0A04020102020204" pitchFamily="34" charset="0"/>
              </a:rPr>
              <a:t>standard</a:t>
            </a:r>
          </a:p>
          <a:p>
            <a:pPr marL="408222" indent="-408222" defTabSz="653156">
              <a:buFont typeface="Arial" panose="020B0604020202020204" pitchFamily="34" charset="0"/>
              <a:buChar char="•"/>
              <a:defRPr/>
            </a:pP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Further increase </a:t>
            </a:r>
            <a:r>
              <a:rPr lang="en-GB" sz="1000" dirty="0">
                <a:solidFill>
                  <a:srgbClr val="FF0000"/>
                </a:solidFill>
                <a:latin typeface="Arial Black" panose="020B0A04020102020204" pitchFamily="34" charset="0"/>
              </a:rPr>
              <a:t>your understanding of the tools used in building electronic circuits</a:t>
            </a:r>
          </a:p>
          <a:p>
            <a:pPr defTabSz="653156">
              <a:defRPr/>
            </a:pPr>
            <a:endParaRPr lang="en-GB" sz="1000" dirty="0">
              <a:solidFill>
                <a:srgbClr val="FF0000"/>
              </a:solidFill>
              <a:latin typeface="Arial Black" panose="020B0A04020102020204" pitchFamily="34" charset="0"/>
            </a:endParaRPr>
          </a:p>
          <a:p>
            <a:pPr marL="408222" indent="-408222" defTabSz="653156">
              <a:buFont typeface="Arial" panose="020B0604020202020204" pitchFamily="34" charset="0"/>
              <a:buChar char="•"/>
              <a:defRPr/>
            </a:pPr>
            <a:r>
              <a:rPr lang="en-GB" sz="1000" dirty="0" smtClean="0">
                <a:solidFill>
                  <a:srgbClr val="FF0000"/>
                </a:solidFill>
                <a:latin typeface="Arial Black" panose="020B0A04020102020204" pitchFamily="34" charset="0"/>
              </a:rPr>
              <a:t>Further develop </a:t>
            </a:r>
            <a:r>
              <a:rPr lang="en-GB" sz="1000" dirty="0">
                <a:solidFill>
                  <a:srgbClr val="FF0000"/>
                </a:solidFill>
                <a:latin typeface="Arial Black" panose="020B0A04020102020204" pitchFamily="34" charset="0"/>
              </a:rPr>
              <a:t>your skills in microcontroller programming and the software used</a:t>
            </a:r>
          </a:p>
          <a:p>
            <a:endParaRPr lang="en-GB" sz="1000" b="1" dirty="0" smtClean="0">
              <a:latin typeface="Arial Black" panose="020B0A04020102020204" pitchFamily="34" charset="0"/>
            </a:endParaRPr>
          </a:p>
        </p:txBody>
      </p:sp>
      <p:pic>
        <p:nvPicPr>
          <p:cNvPr id="28" name="Picture 27"/>
          <p:cNvPicPr>
            <a:picLocks noChangeAspect="1"/>
          </p:cNvPicPr>
          <p:nvPr/>
        </p:nvPicPr>
        <p:blipFill rotWithShape="1">
          <a:blip r:embed="rId5"/>
          <a:srcRect l="29919" t="10100" r="28738" b="7300"/>
          <a:stretch/>
        </p:blipFill>
        <p:spPr>
          <a:xfrm>
            <a:off x="7336904" y="1270189"/>
            <a:ext cx="5063278" cy="5764974"/>
          </a:xfrm>
          <a:prstGeom prst="rect">
            <a:avLst/>
          </a:prstGeom>
          <a:ln>
            <a:solidFill>
              <a:srgbClr val="0070C0"/>
            </a:solidFill>
          </a:ln>
        </p:spPr>
        <p:style>
          <a:lnRef idx="2">
            <a:schemeClr val="dk1"/>
          </a:lnRef>
          <a:fillRef idx="1">
            <a:schemeClr val="lt1"/>
          </a:fillRef>
          <a:effectRef idx="0">
            <a:schemeClr val="dk1"/>
          </a:effectRef>
          <a:fontRef idx="minor">
            <a:schemeClr val="dk1"/>
          </a:fontRef>
        </p:style>
      </p:pic>
      <p:sp>
        <p:nvSpPr>
          <p:cNvPr id="37" name="TextBox 36"/>
          <p:cNvSpPr txBox="1"/>
          <p:nvPr/>
        </p:nvSpPr>
        <p:spPr>
          <a:xfrm>
            <a:off x="343300" y="1621512"/>
            <a:ext cx="3825252" cy="1384995"/>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200" dirty="0" smtClean="0">
                <a:latin typeface="Arial" panose="020B0604020202020204" pitchFamily="34" charset="0"/>
                <a:cs typeface="Arial" panose="020B0604020202020204" pitchFamily="34" charset="0"/>
              </a:rPr>
              <a:t>This is the genie 08 circuit layout and circuit diagram.  This show you how all the components in the circuit are connected on the actual circuit board you will build in this module.</a:t>
            </a:r>
          </a:p>
          <a:p>
            <a:endParaRPr lang="en-GB" sz="1200" dirty="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Circuit diagrams are made up of circuit symbols rather than actual components which are difficult to draw</a:t>
            </a:r>
            <a:endParaRPr lang="en-GB" sz="1200" dirty="0">
              <a:latin typeface="Arial" panose="020B0604020202020204" pitchFamily="34" charset="0"/>
              <a:cs typeface="Arial" panose="020B0604020202020204" pitchFamily="34" charset="0"/>
            </a:endParaRPr>
          </a:p>
        </p:txBody>
      </p:sp>
      <p:sp>
        <p:nvSpPr>
          <p:cNvPr id="41" name="TextBox 40"/>
          <p:cNvSpPr txBox="1"/>
          <p:nvPr/>
        </p:nvSpPr>
        <p:spPr>
          <a:xfrm>
            <a:off x="4616326" y="3801624"/>
            <a:ext cx="2654006" cy="3231654"/>
          </a:xfrm>
          <a:prstGeom prst="rect">
            <a:avLst/>
          </a:prstGeom>
          <a:ln>
            <a:solidFill>
              <a:srgbClr val="0070C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200" dirty="0" smtClean="0">
                <a:latin typeface="Arial" panose="020B0604020202020204" pitchFamily="34" charset="0"/>
                <a:cs typeface="Arial" panose="020B0604020202020204" pitchFamily="34" charset="0"/>
              </a:rPr>
              <a:t>We can program our genie microcontroller using a range of commands that we then connect together in a ‘flow chart’.  </a:t>
            </a:r>
            <a:r>
              <a:rPr lang="en-GB" sz="1200" dirty="0">
                <a:latin typeface="Arial" panose="020B0604020202020204" pitchFamily="34" charset="0"/>
                <a:cs typeface="Arial" panose="020B0604020202020204" pitchFamily="34" charset="0"/>
              </a:rPr>
              <a:t>T</a:t>
            </a:r>
            <a:r>
              <a:rPr lang="en-GB" sz="1200" dirty="0" smtClean="0">
                <a:latin typeface="Arial" panose="020B0604020202020204" pitchFamily="34" charset="0"/>
                <a:cs typeface="Arial" panose="020B0604020202020204" pitchFamily="34" charset="0"/>
              </a:rPr>
              <a:t>he most common of these commands are the ‘high’ and ‘low’ boxes, used to control output components, like an LED for example.  Digital and analogue command boxes are used to control out input components such as switches (digital) and sensors (analogue)</a:t>
            </a:r>
          </a:p>
          <a:p>
            <a:endParaRPr lang="en-GB" sz="1200" dirty="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The key to a program working successfully is using the correct commands in the correct order or ‘flow’.</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8420602"/>
      </p:ext>
    </p:extLst>
  </p:cSld>
  <p:clrMapOvr>
    <a:masterClrMapping/>
  </p:clrMapOvr>
  <p:transition advClick="0" advTm="3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rgbClr val="00B0F0"/>
          </a:solidFill>
        </p:grpSpPr>
        <p:sp>
          <p:nvSpPr>
            <p:cNvPr id="3077" name="Rectangle 6"/>
            <p:cNvSpPr>
              <a:spLocks noChangeArrowheads="1"/>
            </p:cNvSpPr>
            <p:nvPr/>
          </p:nvSpPr>
          <p:spPr bwMode="auto">
            <a:xfrm>
              <a:off x="5605" y="0"/>
              <a:ext cx="1008" cy="28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05" y="96"/>
              <a:ext cx="851" cy="156"/>
            </a:xfrm>
            <a:prstGeom prst="rect">
              <a:avLst/>
            </a:prstGeom>
            <a:gr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a:solidFill>
                    <a:schemeClr val="bg1"/>
                  </a:solidFill>
                  <a:latin typeface="Arial" panose="020B0604020202020204" pitchFamily="34" charset="0"/>
                </a:rPr>
                <a:t>design</a:t>
              </a:r>
              <a:r>
                <a:rPr lang="en-US" altLang="en-US" sz="2800">
                  <a:solidFill>
                    <a:schemeClr val="bg1"/>
                  </a:solidFill>
                  <a:latin typeface="Arial" panose="020B0604020202020204" pitchFamily="34" charset="0"/>
                </a:rPr>
                <a:t>technology</a:t>
              </a: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00B0F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ln w="57150">
            <a:solidFill>
              <a:srgbClr val="00B0F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3191188" cy="584775"/>
          </a:xfrm>
          <a:prstGeom prst="rect">
            <a:avLst/>
          </a:prstGeom>
          <a:solidFill>
            <a:srgbClr val="00B0F0"/>
          </a:solidFill>
          <a:ln w="57150">
            <a:solidFill>
              <a:srgbClr val="00B0F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8 CAD</a:t>
            </a:r>
          </a:p>
        </p:txBody>
      </p:sp>
      <p:sp>
        <p:nvSpPr>
          <p:cNvPr id="15" name="Rectangle 14"/>
          <p:cNvSpPr/>
          <p:nvPr/>
        </p:nvSpPr>
        <p:spPr>
          <a:xfrm>
            <a:off x="4960640" y="1701673"/>
            <a:ext cx="3672408" cy="984885"/>
          </a:xfrm>
          <a:prstGeom prst="rect">
            <a:avLst/>
          </a:prstGeom>
          <a:ln w="28575">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pPr marL="171450" indent="-171450">
              <a:buFont typeface="Arial" panose="020B0604020202020204" pitchFamily="34" charset="0"/>
              <a:buChar char="•"/>
            </a:pPr>
            <a:r>
              <a:rPr lang="en-GB" sz="1100" b="1" dirty="0" smtClean="0">
                <a:solidFill>
                  <a:srgbClr val="000000"/>
                </a:solidFill>
                <a:latin typeface="Arial" panose="020B0604020202020204" pitchFamily="34" charset="0"/>
                <a:cs typeface="Arial" panose="020B0604020202020204" pitchFamily="34" charset="0"/>
              </a:rPr>
              <a:t>To create a 3D piece of architecture</a:t>
            </a:r>
          </a:p>
          <a:p>
            <a:pPr marL="171450" indent="-171450">
              <a:buFont typeface="Arial" panose="020B0604020202020204" pitchFamily="34" charset="0"/>
              <a:buChar char="•"/>
            </a:pPr>
            <a:endParaRPr lang="en-GB" sz="1100" b="1" dirty="0" smtClean="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b="1" dirty="0" smtClean="0">
                <a:solidFill>
                  <a:srgbClr val="000000"/>
                </a:solidFill>
                <a:latin typeface="Arial" panose="020B0604020202020204" pitchFamily="34" charset="0"/>
                <a:cs typeface="Arial" panose="020B0604020202020204" pitchFamily="34" charset="0"/>
              </a:rPr>
              <a:t>.To produce a professional looking portfolio of work.</a:t>
            </a:r>
            <a:endParaRPr lang="en-GB" sz="1100" dirty="0">
              <a:solidFill>
                <a:srgbClr val="00B050"/>
              </a:solidFill>
              <a:latin typeface="Arial" panose="020B0604020202020204" pitchFamily="34" charset="0"/>
              <a:cs typeface="Arial" panose="020B0604020202020204" pitchFamily="34" charset="0"/>
            </a:endParaRPr>
          </a:p>
        </p:txBody>
      </p:sp>
      <p:sp>
        <p:nvSpPr>
          <p:cNvPr id="16" name="Rectangle 15"/>
          <p:cNvSpPr/>
          <p:nvPr/>
        </p:nvSpPr>
        <p:spPr>
          <a:xfrm>
            <a:off x="255309" y="1692425"/>
            <a:ext cx="4561316" cy="984885"/>
          </a:xfrm>
          <a:prstGeom prst="rect">
            <a:avLst/>
          </a:prstGeom>
          <a:ln w="38100">
            <a:solidFill>
              <a:srgbClr val="CA0A2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How to use secondary data to understand a target markets needs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To be able to generate a range of creative ideas</a:t>
            </a:r>
          </a:p>
          <a:p>
            <a:pPr marL="408222" indent="-408222" defTabSz="653156">
              <a:buFont typeface="Arial" panose="020B0604020202020204" pitchFamily="34" charset="0"/>
              <a:buChar char="•"/>
              <a:defRPr/>
            </a:pPr>
            <a:r>
              <a:rPr lang="en-GB" sz="1100" dirty="0" smtClean="0">
                <a:solidFill>
                  <a:srgbClr val="C00000"/>
                </a:solidFill>
                <a:latin typeface="Arial" panose="020B0604020202020204" pitchFamily="34" charset="0"/>
                <a:cs typeface="Arial" panose="020B0604020202020204" pitchFamily="34" charset="0"/>
              </a:rPr>
              <a:t>To be able to use 3D CAD (computer aided design) software</a:t>
            </a:r>
          </a:p>
        </p:txBody>
      </p:sp>
      <p:sp>
        <p:nvSpPr>
          <p:cNvPr id="17" name="TextBox 16"/>
          <p:cNvSpPr txBox="1"/>
          <p:nvPr/>
        </p:nvSpPr>
        <p:spPr>
          <a:xfrm>
            <a:off x="8777063" y="1701673"/>
            <a:ext cx="3744417" cy="1015663"/>
          </a:xfrm>
          <a:prstGeom prst="rect">
            <a:avLst/>
          </a:prstGeom>
          <a:noFill/>
          <a:ln w="28575">
            <a:solidFill>
              <a:srgbClr val="C00000"/>
            </a:solidFill>
          </a:ln>
        </p:spPr>
        <p:txBody>
          <a:bodyPr wrap="square" rtlCol="0">
            <a:spAutoFit/>
          </a:bodyPr>
          <a:lstStyle/>
          <a:p>
            <a:r>
              <a:rPr lang="en-GB" sz="1200" b="1" dirty="0" smtClean="0">
                <a:latin typeface="Arial Black" panose="020B0A04020102020204" pitchFamily="34" charset="0"/>
                <a:cs typeface="Arial" panose="020B0604020202020204" pitchFamily="34" charset="0"/>
              </a:rPr>
              <a:t>Year 8 keywords and terms</a:t>
            </a:r>
          </a:p>
          <a:p>
            <a:r>
              <a:rPr lang="en-GB" sz="1200" dirty="0" smtClean="0">
                <a:latin typeface="Arial" panose="020B0604020202020204" pitchFamily="34" charset="0"/>
                <a:cs typeface="Arial" panose="020B0604020202020204" pitchFamily="34" charset="0"/>
              </a:rPr>
              <a:t>Research, function, design brief, aesthetics, initial ideas, creative, CAD (computer aided design), design specification, evaluation, Sketch Up, biomimicry</a:t>
            </a:r>
            <a:endParaRPr lang="en-GB" sz="12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55309" y="3190385"/>
            <a:ext cx="4705350" cy="5372100"/>
          </a:xfrm>
          <a:prstGeom prst="rect">
            <a:avLst/>
          </a:prstGeom>
        </p:spPr>
      </p:pic>
      <p:sp>
        <p:nvSpPr>
          <p:cNvPr id="20" name="TextBox 8"/>
          <p:cNvSpPr txBox="1">
            <a:spLocks noChangeArrowheads="1"/>
          </p:cNvSpPr>
          <p:nvPr/>
        </p:nvSpPr>
        <p:spPr bwMode="auto">
          <a:xfrm>
            <a:off x="327326" y="2878672"/>
            <a:ext cx="2041026" cy="265282"/>
          </a:xfrm>
          <a:prstGeom prst="rect">
            <a:avLst/>
          </a:prstGeom>
          <a:noFill/>
          <a:ln>
            <a:solidFill>
              <a:schemeClr val="tx1"/>
            </a:solidFill>
          </a:ln>
          <a:extLst/>
        </p:spPr>
        <p:txBody>
          <a:bodyPr wrap="square" lIns="79836" tIns="39918" rIns="79836" bIns="39918">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marL="0" marR="0" lvl="0" indent="0" algn="l" defTabSz="798486"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smtClean="0">
                <a:ln>
                  <a:noFill/>
                </a:ln>
                <a:solidFill>
                  <a:srgbClr val="000000"/>
                </a:solidFill>
                <a:effectLst/>
                <a:uLnTx/>
                <a:uFillTx/>
                <a:latin typeface="Arial Black" panose="020B0A04020102020204" pitchFamily="34" charset="0"/>
                <a:cs typeface="Arial" panose="020B0604020202020204" pitchFamily="34" charset="0"/>
              </a:rPr>
              <a:t>Sketch Up-</a:t>
            </a:r>
            <a:r>
              <a:rPr kumimoji="0" lang="en-GB" sz="1200" b="1" i="0" u="none" strike="noStrike" kern="1200" cap="none" spc="0" normalizeH="0" noProof="0" dirty="0" smtClean="0">
                <a:ln>
                  <a:noFill/>
                </a:ln>
                <a:solidFill>
                  <a:srgbClr val="000000"/>
                </a:solidFill>
                <a:effectLst/>
                <a:uLnTx/>
                <a:uFillTx/>
                <a:latin typeface="Arial Black" panose="020B0A04020102020204" pitchFamily="34" charset="0"/>
                <a:cs typeface="Arial" panose="020B0604020202020204" pitchFamily="34" charset="0"/>
              </a:rPr>
              <a:t> main tools</a:t>
            </a:r>
            <a:endParaRPr kumimoji="0" lang="en-GB" sz="1200" b="1" i="0" u="none" strike="noStrike" kern="1200" cap="none" spc="0" normalizeH="0" baseline="0" noProof="0" dirty="0" smtClean="0">
              <a:ln>
                <a:noFill/>
              </a:ln>
              <a:solidFill>
                <a:srgbClr val="000000"/>
              </a:solidFill>
              <a:effectLst/>
              <a:uLnTx/>
              <a:uFillTx/>
              <a:latin typeface="Arial Black" panose="020B0A04020102020204" pitchFamily="34" charset="0"/>
              <a:cs typeface="Arial" panose="020B0604020202020204" pitchFamily="34" charset="0"/>
            </a:endParaRPr>
          </a:p>
        </p:txBody>
      </p:sp>
      <p:sp>
        <p:nvSpPr>
          <p:cNvPr id="7" name="Rectangle 6"/>
          <p:cNvSpPr/>
          <p:nvPr/>
        </p:nvSpPr>
        <p:spPr>
          <a:xfrm>
            <a:off x="5057669" y="3198243"/>
            <a:ext cx="3540391" cy="3231654"/>
          </a:xfrm>
          <a:prstGeom prst="rect">
            <a:avLst/>
          </a:prstGeom>
          <a:ln>
            <a:solidFill>
              <a:schemeClr val="tx1"/>
            </a:solidFill>
          </a:ln>
        </p:spPr>
        <p:txBody>
          <a:bodyPr wrap="square">
            <a:spAutoFit/>
          </a:bodyPr>
          <a:lstStyle/>
          <a:p>
            <a:r>
              <a:rPr lang="en-GB" sz="1200" b="1" dirty="0">
                <a:latin typeface="Arial" panose="020B0604020202020204" pitchFamily="34" charset="0"/>
                <a:cs typeface="Arial" panose="020B0604020202020204" pitchFamily="34" charset="0"/>
              </a:rPr>
              <a:t>Biomimicry</a:t>
            </a:r>
          </a:p>
          <a:p>
            <a:r>
              <a:rPr lang="en-GB" sz="1200" dirty="0" smtClean="0">
                <a:latin typeface="Arial" panose="020B0604020202020204" pitchFamily="34" charset="0"/>
                <a:cs typeface="Arial" panose="020B0604020202020204" pitchFamily="34" charset="0"/>
              </a:rPr>
              <a:t>Bio </a:t>
            </a:r>
            <a:r>
              <a:rPr lang="en-GB" sz="1200" dirty="0">
                <a:latin typeface="Arial" panose="020B0604020202020204" pitchFamily="34" charset="0"/>
                <a:cs typeface="Arial" panose="020B0604020202020204" pitchFamily="34" charset="0"/>
              </a:rPr>
              <a:t>means life; mimicry means imitate. So biomimicry is the practice of imitating life. It looks to Nature to provide inspiration and direction to sustainably solve our most pressing challenges; it’s innovation &amp; design inspired by nature. </a:t>
            </a:r>
          </a:p>
          <a:p>
            <a:endParaRPr lang="en-GB" sz="1200" dirty="0" smtClean="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4"/>
          <a:stretch>
            <a:fillRect/>
          </a:stretch>
        </p:blipFill>
        <p:spPr>
          <a:xfrm>
            <a:off x="5321695" y="4382024"/>
            <a:ext cx="3012337" cy="1974042"/>
          </a:xfrm>
          <a:prstGeom prst="rect">
            <a:avLst/>
          </a:prstGeom>
        </p:spPr>
      </p:pic>
      <p:sp>
        <p:nvSpPr>
          <p:cNvPr id="8" name="Rectangle 7"/>
          <p:cNvSpPr/>
          <p:nvPr/>
        </p:nvSpPr>
        <p:spPr>
          <a:xfrm>
            <a:off x="5057669" y="6522230"/>
            <a:ext cx="3540391" cy="1569660"/>
          </a:xfrm>
          <a:prstGeom prst="rect">
            <a:avLst/>
          </a:prstGeom>
          <a:ln>
            <a:solidFill>
              <a:schemeClr val="tx1"/>
            </a:solidFill>
          </a:ln>
        </p:spPr>
        <p:txBody>
          <a:bodyPr wrap="square">
            <a:spAutoFit/>
          </a:bodyPr>
          <a:lstStyle/>
          <a:p>
            <a:r>
              <a:rPr lang="en-GB" sz="1200" b="1" dirty="0">
                <a:latin typeface="Arial Black" panose="020B0A04020102020204" pitchFamily="34" charset="0"/>
                <a:cs typeface="Arial" panose="020B0604020202020204" pitchFamily="34" charset="0"/>
              </a:rPr>
              <a:t>What is a Design Specification?</a:t>
            </a:r>
          </a:p>
          <a:p>
            <a:pPr marL="457200" indent="-457200">
              <a:buFont typeface="Arial" pitchFamily="34" charset="0"/>
              <a:buChar char="•"/>
            </a:pPr>
            <a:r>
              <a:rPr lang="en-GB" sz="1200" dirty="0">
                <a:latin typeface="Arial" panose="020B0604020202020204" pitchFamily="34" charset="0"/>
                <a:cs typeface="Arial" panose="020B0604020202020204" pitchFamily="34" charset="0"/>
              </a:rPr>
              <a:t>A </a:t>
            </a:r>
            <a:r>
              <a:rPr lang="en-GB" sz="1200" b="1" dirty="0">
                <a:latin typeface="Arial" panose="020B0604020202020204" pitchFamily="34" charset="0"/>
                <a:cs typeface="Arial" panose="020B0604020202020204" pitchFamily="34" charset="0"/>
              </a:rPr>
              <a:t>list</a:t>
            </a:r>
            <a:r>
              <a:rPr lang="en-GB" sz="1200" dirty="0">
                <a:latin typeface="Arial" panose="020B0604020202020204" pitchFamily="34" charset="0"/>
                <a:cs typeface="Arial" panose="020B0604020202020204" pitchFamily="34" charset="0"/>
              </a:rPr>
              <a:t> of </a:t>
            </a:r>
            <a:r>
              <a:rPr lang="en-GB" sz="1200" b="1" dirty="0">
                <a:latin typeface="Arial" panose="020B0604020202020204" pitchFamily="34" charset="0"/>
                <a:cs typeface="Arial" panose="020B0604020202020204" pitchFamily="34" charset="0"/>
              </a:rPr>
              <a:t>criteria</a:t>
            </a:r>
            <a:r>
              <a:rPr lang="en-GB" sz="1200" dirty="0">
                <a:latin typeface="Arial" panose="020B0604020202020204" pitchFamily="34" charset="0"/>
                <a:cs typeface="Arial" panose="020B0604020202020204" pitchFamily="34" charset="0"/>
              </a:rPr>
              <a:t> that the </a:t>
            </a:r>
            <a:r>
              <a:rPr lang="en-GB" sz="1200" b="1" dirty="0">
                <a:latin typeface="Arial" panose="020B0604020202020204" pitchFamily="34" charset="0"/>
                <a:cs typeface="Arial" panose="020B0604020202020204" pitchFamily="34" charset="0"/>
              </a:rPr>
              <a:t>design</a:t>
            </a:r>
            <a:r>
              <a:rPr lang="en-GB" sz="1200" dirty="0">
                <a:latin typeface="Arial" panose="020B0604020202020204" pitchFamily="34" charset="0"/>
                <a:cs typeface="Arial" panose="020B0604020202020204" pitchFamily="34" charset="0"/>
              </a:rPr>
              <a:t> should </a:t>
            </a:r>
            <a:r>
              <a:rPr lang="en-GB" sz="1200" b="1" dirty="0">
                <a:latin typeface="Arial" panose="020B0604020202020204" pitchFamily="34" charset="0"/>
                <a:cs typeface="Arial" panose="020B0604020202020204" pitchFamily="34" charset="0"/>
              </a:rPr>
              <a:t>meet</a:t>
            </a:r>
            <a:r>
              <a:rPr lang="en-GB" sz="1200" dirty="0">
                <a:latin typeface="Arial" panose="020B0604020202020204" pitchFamily="34" charset="0"/>
                <a:cs typeface="Arial" panose="020B0604020202020204" pitchFamily="34" charset="0"/>
              </a:rPr>
              <a:t>.</a:t>
            </a:r>
          </a:p>
          <a:p>
            <a:pPr marL="457200" indent="-457200">
              <a:buFont typeface="Arial" pitchFamily="34" charset="0"/>
              <a:buChar char="•"/>
            </a:pPr>
            <a:r>
              <a:rPr lang="en-GB" sz="1200" dirty="0">
                <a:latin typeface="Arial" panose="020B0604020202020204" pitchFamily="34" charset="0"/>
                <a:cs typeface="Arial" panose="020B0604020202020204" pitchFamily="34" charset="0"/>
              </a:rPr>
              <a:t>It should </a:t>
            </a:r>
            <a:r>
              <a:rPr lang="en-GB" sz="1200" b="1" dirty="0">
                <a:latin typeface="Arial" panose="020B0604020202020204" pitchFamily="34" charset="0"/>
                <a:cs typeface="Arial" panose="020B0604020202020204" pitchFamily="34" charset="0"/>
              </a:rPr>
              <a:t>consider</a:t>
            </a:r>
            <a:r>
              <a:rPr lang="en-GB" sz="1200" dirty="0">
                <a:latin typeface="Arial" panose="020B0604020202020204" pitchFamily="34" charset="0"/>
                <a:cs typeface="Arial" panose="020B0604020202020204" pitchFamily="34" charset="0"/>
              </a:rPr>
              <a:t> the </a:t>
            </a:r>
            <a:r>
              <a:rPr lang="en-GB" sz="1200" b="1" dirty="0">
                <a:latin typeface="Arial" panose="020B0604020202020204" pitchFamily="34" charset="0"/>
                <a:cs typeface="Arial" panose="020B0604020202020204" pitchFamily="34" charset="0"/>
              </a:rPr>
              <a:t>research</a:t>
            </a:r>
            <a:r>
              <a:rPr lang="en-GB" sz="1200" dirty="0">
                <a:latin typeface="Arial" panose="020B0604020202020204" pitchFamily="34" charset="0"/>
                <a:cs typeface="Arial" panose="020B0604020202020204" pitchFamily="34" charset="0"/>
              </a:rPr>
              <a:t> that has been done.</a:t>
            </a:r>
          </a:p>
          <a:p>
            <a:pPr marL="457200" indent="-457200">
              <a:buFont typeface="Arial" pitchFamily="34" charset="0"/>
              <a:buChar char="•"/>
            </a:pPr>
            <a:r>
              <a:rPr lang="en-GB" sz="1200" dirty="0">
                <a:latin typeface="Arial" panose="020B0604020202020204" pitchFamily="34" charset="0"/>
                <a:cs typeface="Arial" panose="020B0604020202020204" pitchFamily="34" charset="0"/>
              </a:rPr>
              <a:t>Should start with a </a:t>
            </a:r>
            <a:r>
              <a:rPr lang="en-GB" sz="1200" b="1" dirty="0">
                <a:latin typeface="Arial" panose="020B0604020202020204" pitchFamily="34" charset="0"/>
                <a:cs typeface="Arial" panose="020B0604020202020204" pitchFamily="34" charset="0"/>
              </a:rPr>
              <a:t>point</a:t>
            </a:r>
            <a:r>
              <a:rPr lang="en-GB" sz="1200" dirty="0">
                <a:latin typeface="Arial" panose="020B0604020202020204" pitchFamily="34" charset="0"/>
                <a:cs typeface="Arial" panose="020B0604020202020204" pitchFamily="34" charset="0"/>
              </a:rPr>
              <a:t> and then be </a:t>
            </a:r>
            <a:r>
              <a:rPr lang="en-GB" sz="1200" b="1" dirty="0">
                <a:latin typeface="Arial" panose="020B0604020202020204" pitchFamily="34" charset="0"/>
                <a:cs typeface="Arial" panose="020B0604020202020204" pitchFamily="34" charset="0"/>
              </a:rPr>
              <a:t>justified</a:t>
            </a:r>
            <a:r>
              <a:rPr lang="en-GB" sz="1200" dirty="0">
                <a:latin typeface="Arial" panose="020B0604020202020204" pitchFamily="34" charset="0"/>
                <a:cs typeface="Arial" panose="020B0604020202020204" pitchFamily="34" charset="0"/>
              </a:rPr>
              <a:t> e.g. My building with use bamboo as this is a more eco-friendly material.</a:t>
            </a:r>
          </a:p>
        </p:txBody>
      </p:sp>
      <p:sp>
        <p:nvSpPr>
          <p:cNvPr id="24" name="Rectangle 23"/>
          <p:cNvSpPr/>
          <p:nvPr/>
        </p:nvSpPr>
        <p:spPr>
          <a:xfrm>
            <a:off x="8759424" y="3198243"/>
            <a:ext cx="3540391" cy="4893647"/>
          </a:xfrm>
          <a:prstGeom prst="rect">
            <a:avLst/>
          </a:prstGeom>
          <a:ln>
            <a:solidFill>
              <a:srgbClr val="C00000"/>
            </a:solidFill>
          </a:ln>
        </p:spPr>
        <p:txBody>
          <a:bodyPr wrap="square">
            <a:spAutoFit/>
          </a:bodyPr>
          <a:lstStyle/>
          <a:p>
            <a:r>
              <a:rPr lang="en-GB" sz="1200" b="1" dirty="0" smtClean="0">
                <a:latin typeface="Arial Black" panose="020B0A04020102020204" pitchFamily="34" charset="0"/>
                <a:cs typeface="Arial" panose="020B0604020202020204" pitchFamily="34" charset="0"/>
              </a:rPr>
              <a:t>What is Computer Aided Design (CAD)?</a:t>
            </a:r>
          </a:p>
          <a:p>
            <a:r>
              <a:rPr lang="en-GB" sz="1200" dirty="0" smtClean="0">
                <a:latin typeface="Arial" panose="020B0604020202020204" pitchFamily="34" charset="0"/>
                <a:cs typeface="Arial" panose="020B0604020202020204" pitchFamily="34" charset="0"/>
              </a:rPr>
              <a:t>Computer Aided Design (CAD) is mainly used for detailed engineering of 3D models and 2D drawings of physical components. The designed product on the computer can be tested, modified and finalised for real production.</a:t>
            </a: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b="0" i="0" u="none" strike="noStrike" dirty="0">
              <a:effectLst/>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p:txBody>
      </p:sp>
      <p:pic>
        <p:nvPicPr>
          <p:cNvPr id="25"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898256" y="4408827"/>
            <a:ext cx="3262726" cy="1497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092131" y="6035510"/>
            <a:ext cx="2874976" cy="1927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142743"/>
      </p:ext>
    </p:extLst>
  </p:cSld>
  <p:clrMapOvr>
    <a:masterClrMapping/>
  </p:clrMapOvr>
  <p:transition advClick="0" advTm="3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0"/>
            <a:ext cx="4699000" cy="968375"/>
            <a:chOff x="5605" y="0"/>
            <a:chExt cx="1008" cy="288"/>
          </a:xfrm>
          <a:solidFill>
            <a:srgbClr val="00B050"/>
          </a:solidFill>
        </p:grpSpPr>
        <p:sp>
          <p:nvSpPr>
            <p:cNvPr id="3077" name="Rectangle 6"/>
            <p:cNvSpPr>
              <a:spLocks noChangeArrowheads="1"/>
            </p:cNvSpPr>
            <p:nvPr/>
          </p:nvSpPr>
          <p:spPr bwMode="auto">
            <a:xfrm>
              <a:off x="5605" y="0"/>
              <a:ext cx="1008" cy="288"/>
            </a:xfrm>
            <a:prstGeom prst="rect">
              <a:avLst/>
            </a:prstGeom>
            <a:grpFill/>
            <a:ln w="9525">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42" y="92"/>
              <a:ext cx="851" cy="156"/>
            </a:xfrm>
            <a:prstGeom prst="rect">
              <a:avLst/>
            </a:prstGeom>
            <a:grpFill/>
            <a:ln w="9525">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dirty="0" err="1">
                  <a:solidFill>
                    <a:schemeClr val="bg1"/>
                  </a:solidFill>
                  <a:latin typeface="Arial" panose="020B0604020202020204" pitchFamily="34" charset="0"/>
                </a:rPr>
                <a:t>design</a:t>
              </a:r>
              <a:r>
                <a:rPr lang="en-US" altLang="en-US" sz="2800" dirty="0" err="1">
                  <a:solidFill>
                    <a:schemeClr val="bg1"/>
                  </a:solidFill>
                  <a:latin typeface="Arial" panose="020B0604020202020204" pitchFamily="34" charset="0"/>
                </a:rPr>
                <a:t>technology</a:t>
              </a:r>
              <a:endParaRPr lang="en-US" altLang="en-US" sz="2800" dirty="0">
                <a:solidFill>
                  <a:schemeClr val="bg1"/>
                </a:solidFill>
                <a:latin typeface="Arial" panose="020B0604020202020204" pitchFamily="34" charset="0"/>
              </a:endParaRPr>
            </a:p>
          </p:txBody>
        </p:sp>
      </p:grpSp>
      <p:sp>
        <p:nvSpPr>
          <p:cNvPr id="6" name="Rectangle 5"/>
          <p:cNvSpPr/>
          <p:nvPr/>
        </p:nvSpPr>
        <p:spPr>
          <a:xfrm>
            <a:off x="598578" y="8506625"/>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00B050"/>
                </a:solidFill>
                <a:latin typeface="Arial Black" pitchFamily="34" charset="0"/>
                <a:cs typeface="Arial" pitchFamily="34" charset="0"/>
              </a:rPr>
              <a:t>‘BETTER BY DESIGN’</a:t>
            </a:r>
          </a:p>
        </p:txBody>
      </p:sp>
      <p:sp>
        <p:nvSpPr>
          <p:cNvPr id="2" name="Rectangle 1"/>
          <p:cNvSpPr/>
          <p:nvPr/>
        </p:nvSpPr>
        <p:spPr>
          <a:xfrm>
            <a:off x="598578" y="145017"/>
            <a:ext cx="7170374" cy="584775"/>
          </a:xfrm>
          <a:prstGeom prst="rect">
            <a:avLst/>
          </a:prstGeom>
          <a:ln w="57150">
            <a:solidFill>
              <a:srgbClr val="00B050"/>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4606624" cy="584775"/>
          </a:xfrm>
          <a:prstGeom prst="rect">
            <a:avLst/>
          </a:prstGeom>
          <a:solidFill>
            <a:srgbClr val="00B050"/>
          </a:solidFill>
          <a:ln w="57150">
            <a:solidFill>
              <a:srgbClr val="00B050"/>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8 FOOD</a:t>
            </a:r>
          </a:p>
        </p:txBody>
      </p:sp>
      <p:pic>
        <p:nvPicPr>
          <p:cNvPr id="5" name="Picture 4"/>
          <p:cNvPicPr>
            <a:picLocks noChangeAspect="1"/>
          </p:cNvPicPr>
          <p:nvPr/>
        </p:nvPicPr>
        <p:blipFill>
          <a:blip r:embed="rId3"/>
          <a:stretch>
            <a:fillRect/>
          </a:stretch>
        </p:blipFill>
        <p:spPr>
          <a:xfrm>
            <a:off x="617324" y="1583681"/>
            <a:ext cx="11550284" cy="6993148"/>
          </a:xfrm>
          <a:prstGeom prst="rect">
            <a:avLst/>
          </a:prstGeom>
        </p:spPr>
      </p:pic>
    </p:spTree>
    <p:extLst>
      <p:ext uri="{BB962C8B-B14F-4D97-AF65-F5344CB8AC3E}">
        <p14:creationId xmlns:p14="http://schemas.microsoft.com/office/powerpoint/2010/main" val="2781426109"/>
      </p:ext>
    </p:extLst>
  </p:cSld>
  <p:clrMapOvr>
    <a:masterClrMapping/>
  </p:clrMapOvr>
  <p:transition advClick="0" advTm="3000">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Group 8"/>
          <p:cNvGrpSpPr>
            <a:grpSpLocks/>
          </p:cNvGrpSpPr>
          <p:nvPr/>
        </p:nvGrpSpPr>
        <p:grpSpPr bwMode="auto">
          <a:xfrm>
            <a:off x="8102600" y="-24648"/>
            <a:ext cx="4699000" cy="968375"/>
            <a:chOff x="5605" y="0"/>
            <a:chExt cx="1008" cy="288"/>
          </a:xfrm>
          <a:solidFill>
            <a:schemeClr val="bg1">
              <a:lumMod val="50000"/>
            </a:schemeClr>
          </a:solidFill>
        </p:grpSpPr>
        <p:sp>
          <p:nvSpPr>
            <p:cNvPr id="3077" name="Rectangle 6"/>
            <p:cNvSpPr>
              <a:spLocks noChangeArrowheads="1"/>
            </p:cNvSpPr>
            <p:nvPr/>
          </p:nvSpPr>
          <p:spPr bwMode="auto">
            <a:xfrm>
              <a:off x="5605" y="0"/>
              <a:ext cx="1008" cy="288"/>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endParaRPr lang="en-GB" altLang="en-US"/>
            </a:p>
          </p:txBody>
        </p:sp>
        <p:sp>
          <p:nvSpPr>
            <p:cNvPr id="3078" name="Text Box 7"/>
            <p:cNvSpPr txBox="1">
              <a:spLocks noChangeArrowheads="1"/>
            </p:cNvSpPr>
            <p:nvPr/>
          </p:nvSpPr>
          <p:spPr bwMode="auto">
            <a:xfrm>
              <a:off x="5641" y="90"/>
              <a:ext cx="851" cy="156"/>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400">
                  <a:solidFill>
                    <a:schemeClr val="tx1"/>
                  </a:solidFill>
                  <a:latin typeface="Times" panose="02020603050405020304" pitchFamily="18" charset="0"/>
                </a:defRPr>
              </a:lvl1pPr>
              <a:lvl2pPr marL="742950" indent="-285750">
                <a:defRPr sz="3400">
                  <a:solidFill>
                    <a:schemeClr val="tx1"/>
                  </a:solidFill>
                  <a:latin typeface="Times" panose="02020603050405020304" pitchFamily="18" charset="0"/>
                </a:defRPr>
              </a:lvl2pPr>
              <a:lvl3pPr marL="1143000" indent="-228600">
                <a:defRPr sz="3400">
                  <a:solidFill>
                    <a:schemeClr val="tx1"/>
                  </a:solidFill>
                  <a:latin typeface="Times" panose="02020603050405020304" pitchFamily="18" charset="0"/>
                </a:defRPr>
              </a:lvl3pPr>
              <a:lvl4pPr marL="1600200" indent="-228600">
                <a:defRPr sz="3400">
                  <a:solidFill>
                    <a:schemeClr val="tx1"/>
                  </a:solidFill>
                  <a:latin typeface="Times" panose="02020603050405020304" pitchFamily="18" charset="0"/>
                </a:defRPr>
              </a:lvl4pPr>
              <a:lvl5pPr marL="2057400" indent="-228600">
                <a:defRPr sz="3400">
                  <a:solidFill>
                    <a:schemeClr val="tx1"/>
                  </a:solidFill>
                  <a:latin typeface="Times" panose="02020603050405020304" pitchFamily="18" charset="0"/>
                </a:defRPr>
              </a:lvl5pPr>
              <a:lvl6pPr marL="2514600" indent="-228600" eaLnBrk="0" fontAlgn="base" hangingPunct="0">
                <a:spcBef>
                  <a:spcPct val="0"/>
                </a:spcBef>
                <a:spcAft>
                  <a:spcPct val="0"/>
                </a:spcAft>
                <a:defRPr sz="3400">
                  <a:solidFill>
                    <a:schemeClr val="tx1"/>
                  </a:solidFill>
                  <a:latin typeface="Times" panose="02020603050405020304" pitchFamily="18" charset="0"/>
                </a:defRPr>
              </a:lvl6pPr>
              <a:lvl7pPr marL="2971800" indent="-228600" eaLnBrk="0" fontAlgn="base" hangingPunct="0">
                <a:spcBef>
                  <a:spcPct val="0"/>
                </a:spcBef>
                <a:spcAft>
                  <a:spcPct val="0"/>
                </a:spcAft>
                <a:defRPr sz="3400">
                  <a:solidFill>
                    <a:schemeClr val="tx1"/>
                  </a:solidFill>
                  <a:latin typeface="Times" panose="02020603050405020304" pitchFamily="18" charset="0"/>
                </a:defRPr>
              </a:lvl7pPr>
              <a:lvl8pPr marL="3429000" indent="-228600" eaLnBrk="0" fontAlgn="base" hangingPunct="0">
                <a:spcBef>
                  <a:spcPct val="0"/>
                </a:spcBef>
                <a:spcAft>
                  <a:spcPct val="0"/>
                </a:spcAft>
                <a:defRPr sz="3400">
                  <a:solidFill>
                    <a:schemeClr val="tx1"/>
                  </a:solidFill>
                  <a:latin typeface="Times" panose="02020603050405020304" pitchFamily="18" charset="0"/>
                </a:defRPr>
              </a:lvl8pPr>
              <a:lvl9pPr marL="3886200" indent="-228600" eaLnBrk="0" fontAlgn="base" hangingPunct="0">
                <a:spcBef>
                  <a:spcPct val="0"/>
                </a:spcBef>
                <a:spcAft>
                  <a:spcPct val="0"/>
                </a:spcAft>
                <a:defRPr sz="3400">
                  <a:solidFill>
                    <a:schemeClr val="tx1"/>
                  </a:solidFill>
                  <a:latin typeface="Times" panose="02020603050405020304" pitchFamily="18" charset="0"/>
                </a:defRPr>
              </a:lvl9pPr>
            </a:lstStyle>
            <a:p>
              <a:pPr algn="r"/>
              <a:r>
                <a:rPr lang="en-US" altLang="en-US" sz="2800" b="1">
                  <a:solidFill>
                    <a:schemeClr val="bg1"/>
                  </a:solidFill>
                  <a:latin typeface="Arial" panose="020B0604020202020204" pitchFamily="34" charset="0"/>
                </a:rPr>
                <a:t>design</a:t>
              </a:r>
              <a:r>
                <a:rPr lang="en-US" altLang="en-US" sz="2800">
                  <a:solidFill>
                    <a:schemeClr val="bg1"/>
                  </a:solidFill>
                  <a:latin typeface="Arial" panose="020B0604020202020204" pitchFamily="34" charset="0"/>
                </a:rPr>
                <a:t>technology</a:t>
              </a:r>
            </a:p>
          </p:txBody>
        </p:sp>
      </p:grpSp>
      <p:sp>
        <p:nvSpPr>
          <p:cNvPr id="6" name="Rectangle 5"/>
          <p:cNvSpPr/>
          <p:nvPr/>
        </p:nvSpPr>
        <p:spPr>
          <a:xfrm>
            <a:off x="568152" y="8576978"/>
            <a:ext cx="12053887" cy="707886"/>
          </a:xfrm>
          <a:prstGeom prst="rect">
            <a:avLst/>
          </a:prstGeom>
        </p:spPr>
        <p:txBody>
          <a:bodyPr>
            <a:spAutoFit/>
          </a:bodyPr>
          <a:lstStyle/>
          <a:p>
            <a:pPr algn="ctr">
              <a:defRPr/>
            </a:pPr>
            <a:r>
              <a:rPr lang="en-GB" sz="2000" b="1" dirty="0">
                <a:solidFill>
                  <a:schemeClr val="bg1">
                    <a:lumMod val="50000"/>
                  </a:schemeClr>
                </a:solidFill>
                <a:latin typeface="Arial" pitchFamily="34" charset="0"/>
                <a:cs typeface="Arial" pitchFamily="34" charset="0"/>
              </a:rPr>
              <a:t>CHOOSE A FUTURE THAT’S BETTER</a:t>
            </a:r>
          </a:p>
          <a:p>
            <a:pPr algn="ctr">
              <a:defRPr/>
            </a:pPr>
            <a:r>
              <a:rPr lang="en-GB" sz="2000" b="1" dirty="0">
                <a:solidFill>
                  <a:srgbClr val="C00000"/>
                </a:solidFill>
                <a:latin typeface="Arial Black" pitchFamily="34" charset="0"/>
                <a:cs typeface="Arial" pitchFamily="34" charset="0"/>
              </a:rPr>
              <a:t>‘BETTER BY DESIGN’</a:t>
            </a:r>
          </a:p>
        </p:txBody>
      </p:sp>
      <p:sp>
        <p:nvSpPr>
          <p:cNvPr id="2" name="Rectangle 1"/>
          <p:cNvSpPr/>
          <p:nvPr/>
        </p:nvSpPr>
        <p:spPr>
          <a:xfrm>
            <a:off x="598578" y="205175"/>
            <a:ext cx="7170374" cy="584775"/>
          </a:xfrm>
          <a:prstGeom prst="rect">
            <a:avLst/>
          </a:prstGeom>
          <a:solidFill>
            <a:schemeClr val="bg1">
              <a:lumMod val="50000"/>
            </a:schemeClr>
          </a:solidFill>
          <a:ln w="57150">
            <a:solidFill>
              <a:schemeClr val="bg1">
                <a:lumMod val="50000"/>
              </a:schemeClr>
            </a:solidFill>
          </a:ln>
        </p:spPr>
        <p:txBody>
          <a:bodyPr wrap="square">
            <a:spAutoFit/>
          </a:bodyPr>
          <a:lstStyle/>
          <a:p>
            <a:pPr algn="ctr">
              <a:defRPr/>
            </a:pPr>
            <a:r>
              <a:rPr lang="en-GB" sz="3200" b="1" dirty="0" smtClean="0">
                <a:latin typeface="Arial" pitchFamily="34" charset="0"/>
                <a:cs typeface="Arial" pitchFamily="34" charset="0"/>
              </a:rPr>
              <a:t>KS3 KEY KNOWLEDGE &amp; SKILLS</a:t>
            </a:r>
            <a:endParaRPr lang="en-GB" sz="3200" b="1" dirty="0">
              <a:latin typeface="Arial" pitchFamily="34" charset="0"/>
              <a:cs typeface="Arial" pitchFamily="34" charset="0"/>
            </a:endParaRPr>
          </a:p>
        </p:txBody>
      </p:sp>
      <p:sp>
        <p:nvSpPr>
          <p:cNvPr id="3" name="Rectangle 2"/>
          <p:cNvSpPr/>
          <p:nvPr/>
        </p:nvSpPr>
        <p:spPr>
          <a:xfrm>
            <a:off x="617324" y="921297"/>
            <a:ext cx="5279420" cy="584775"/>
          </a:xfrm>
          <a:prstGeom prst="rect">
            <a:avLst/>
          </a:prstGeom>
          <a:solidFill>
            <a:schemeClr val="bg1">
              <a:lumMod val="50000"/>
            </a:schemeClr>
          </a:solidFill>
          <a:ln w="57150">
            <a:solidFill>
              <a:schemeClr val="bg1">
                <a:lumMod val="50000"/>
              </a:schemeClr>
            </a:solidFill>
          </a:ln>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smtClean="0">
                <a:solidFill>
                  <a:schemeClr val="bg1"/>
                </a:solidFill>
                <a:latin typeface="Arial Black" pitchFamily="34" charset="0"/>
                <a:cs typeface="Arial" pitchFamily="34" charset="0"/>
              </a:rPr>
              <a:t>Year 8 Product Design</a:t>
            </a:r>
          </a:p>
        </p:txBody>
      </p:sp>
      <p:sp>
        <p:nvSpPr>
          <p:cNvPr id="12" name="Rectangle 11"/>
          <p:cNvSpPr/>
          <p:nvPr/>
        </p:nvSpPr>
        <p:spPr>
          <a:xfrm>
            <a:off x="339800" y="7005587"/>
            <a:ext cx="4606624" cy="1538883"/>
          </a:xfrm>
          <a:prstGeom prst="rect">
            <a:avLst/>
          </a:prstGeom>
          <a:ln w="5715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outcomes</a:t>
            </a:r>
            <a:endParaRPr lang="en-GB" sz="1400" b="1" dirty="0">
              <a:latin typeface="Arial Black" panose="020B0A04020102020204" pitchFamily="34" charset="0"/>
            </a:endParaRPr>
          </a:p>
          <a:p>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Examine the principles of modern architecture.</a:t>
            </a:r>
          </a:p>
          <a:p>
            <a:pPr marL="171450" indent="-171450">
              <a:buFont typeface="Arial" panose="020B0604020202020204" pitchFamily="34" charset="0"/>
              <a:buChar char="•"/>
            </a:pPr>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smtClean="0">
                <a:solidFill>
                  <a:srgbClr val="000000"/>
                </a:solidFill>
                <a:latin typeface="Arial Black" panose="020B0A04020102020204" pitchFamily="34" charset="0"/>
              </a:rPr>
              <a:t>Develop an understanding of the working properties of plastics and manufactured woods</a:t>
            </a:r>
          </a:p>
          <a:p>
            <a:pPr marL="171450" indent="-171450">
              <a:buFont typeface="Arial" panose="020B0604020202020204" pitchFamily="34" charset="0"/>
              <a:buChar char="•"/>
            </a:pPr>
            <a:endParaRPr lang="en-GB" sz="1000" b="1" dirty="0" smtClean="0">
              <a:solidFill>
                <a:srgbClr val="000000"/>
              </a:solidFill>
              <a:latin typeface="Arial Black" panose="020B0A04020102020204" pitchFamily="34" charset="0"/>
            </a:endParaRPr>
          </a:p>
          <a:p>
            <a:pPr marL="171450" indent="-171450">
              <a:buFont typeface="Arial" panose="020B0604020202020204" pitchFamily="34" charset="0"/>
              <a:buChar char="•"/>
            </a:pPr>
            <a:r>
              <a:rPr lang="en-GB" sz="1000" b="1" dirty="0">
                <a:solidFill>
                  <a:srgbClr val="000000"/>
                </a:solidFill>
                <a:latin typeface="Arial Black" panose="020B0A04020102020204" pitchFamily="34" charset="0"/>
              </a:rPr>
              <a:t>Produce a WORKING clock made from one piece of A6 Plywood and one piece of A6 Acrylic</a:t>
            </a:r>
            <a:r>
              <a:rPr lang="en-GB" sz="1000" b="1" dirty="0" smtClean="0">
                <a:solidFill>
                  <a:srgbClr val="000000"/>
                </a:solidFill>
                <a:latin typeface="Arial Black" panose="020B0A04020102020204" pitchFamily="34" charset="0"/>
              </a:rPr>
              <a:t>.</a:t>
            </a:r>
            <a:endParaRPr lang="en-GB" sz="1000" b="1" dirty="0">
              <a:solidFill>
                <a:srgbClr val="000000"/>
              </a:solidFill>
              <a:latin typeface="Arial Black" panose="020B0A04020102020204" pitchFamily="34" charset="0"/>
            </a:endParaRPr>
          </a:p>
        </p:txBody>
      </p:sp>
      <p:sp>
        <p:nvSpPr>
          <p:cNvPr id="36" name="Rectangle 35"/>
          <p:cNvSpPr/>
          <p:nvPr/>
        </p:nvSpPr>
        <p:spPr>
          <a:xfrm>
            <a:off x="5229023" y="7008260"/>
            <a:ext cx="7146153" cy="1538883"/>
          </a:xfrm>
          <a:prstGeom prst="rect">
            <a:avLst/>
          </a:prstGeom>
          <a:ln w="5715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1400" b="1" dirty="0" smtClean="0">
                <a:latin typeface="Arial Black" panose="020B0A04020102020204" pitchFamily="34" charset="0"/>
              </a:rPr>
              <a:t>Module learning objectives</a:t>
            </a:r>
          </a:p>
          <a:p>
            <a:endParaRPr lang="en-GB" sz="1000" b="1" dirty="0" smtClean="0">
              <a:latin typeface="Arial Black" panose="020B0A04020102020204" pitchFamily="34" charset="0"/>
            </a:endParaRPr>
          </a:p>
          <a:p>
            <a:pPr marL="171450" indent="-171450" defTabSz="653156">
              <a:buFont typeface="Arial" panose="020B0604020202020204" pitchFamily="34" charset="0"/>
              <a:buChar char="•"/>
              <a:defRPr/>
            </a:pPr>
            <a:r>
              <a:rPr lang="en-US" altLang="en-US" sz="1000" dirty="0">
                <a:solidFill>
                  <a:srgbClr val="FF0000"/>
                </a:solidFill>
                <a:latin typeface="Arial" panose="020B0604020202020204" pitchFamily="34" charset="0"/>
              </a:rPr>
              <a:t>Demonstrate an excellent understanding of using external sources to subtly influence and inspire their initial design ideas</a:t>
            </a:r>
            <a:r>
              <a:rPr lang="en-US" altLang="en-US" sz="1000" dirty="0" smtClean="0">
                <a:solidFill>
                  <a:srgbClr val="FF0000"/>
                </a:solidFill>
                <a:latin typeface="Arial" panose="020B0604020202020204" pitchFamily="34" charset="0"/>
              </a:rPr>
              <a:t>.</a:t>
            </a:r>
          </a:p>
          <a:p>
            <a:pPr marL="171450" indent="-171450" defTabSz="653156">
              <a:buFont typeface="Arial" panose="020B0604020202020204" pitchFamily="34" charset="0"/>
              <a:buChar char="•"/>
              <a:defRPr/>
            </a:pPr>
            <a:endParaRPr lang="en-US" altLang="en-US" sz="1000" dirty="0" smtClean="0">
              <a:solidFill>
                <a:srgbClr val="FF0000"/>
              </a:solidFill>
              <a:latin typeface="Arial" panose="020B0604020202020204" pitchFamily="34" charset="0"/>
            </a:endParaRPr>
          </a:p>
          <a:p>
            <a:pPr marL="171450" indent="-171450" defTabSz="653156">
              <a:buFont typeface="Arial" panose="020B0604020202020204" pitchFamily="34" charset="0"/>
              <a:buChar char="•"/>
              <a:defRPr/>
            </a:pPr>
            <a:r>
              <a:rPr lang="en-US" altLang="en-US" sz="1000" dirty="0">
                <a:solidFill>
                  <a:srgbClr val="FF0000"/>
                </a:solidFill>
                <a:latin typeface="Arial" panose="020B0604020202020204" pitchFamily="34" charset="0"/>
              </a:rPr>
              <a:t>They will be able to accurately transfer these 2D concepts into workable 3D models</a:t>
            </a:r>
            <a:r>
              <a:rPr lang="en-US" altLang="en-US" sz="1000" dirty="0" smtClean="0">
                <a:solidFill>
                  <a:srgbClr val="FF0000"/>
                </a:solidFill>
                <a:latin typeface="Arial" panose="020B0604020202020204" pitchFamily="34" charset="0"/>
              </a:rPr>
              <a:t>.</a:t>
            </a:r>
          </a:p>
          <a:p>
            <a:pPr marL="171450" indent="-171450" defTabSz="653156">
              <a:buFont typeface="Arial" panose="020B0604020202020204" pitchFamily="34" charset="0"/>
              <a:buChar char="•"/>
              <a:defRPr/>
            </a:pPr>
            <a:endParaRPr lang="en-GB" sz="1000" dirty="0">
              <a:solidFill>
                <a:srgbClr val="FF0000"/>
              </a:solidFill>
              <a:latin typeface="Arial Black" panose="020B0A04020102020204" pitchFamily="34" charset="0"/>
            </a:endParaRPr>
          </a:p>
          <a:p>
            <a:pPr marL="171450" indent="-171450">
              <a:buFont typeface="Arial" panose="020B0604020202020204" pitchFamily="34" charset="0"/>
              <a:buChar char="•"/>
            </a:pPr>
            <a:r>
              <a:rPr lang="en-US" altLang="en-US" sz="1000" dirty="0">
                <a:solidFill>
                  <a:srgbClr val="FF0000"/>
                </a:solidFill>
                <a:latin typeface="Arial" panose="020B0604020202020204" pitchFamily="34" charset="0"/>
              </a:rPr>
              <a:t>They will demonstrate an excellent understanding of the manufacturing processes being taught, applying this knowledge and skill to accurately and precisely produce a functioning product of quality. </a:t>
            </a:r>
          </a:p>
          <a:p>
            <a:pPr marL="171450" indent="-171450">
              <a:buFont typeface="Arial" panose="020B0604020202020204" pitchFamily="34" charset="0"/>
              <a:buChar char="•"/>
            </a:pPr>
            <a:endParaRPr lang="en-GB" sz="1000" b="1" dirty="0" smtClean="0">
              <a:latin typeface="Arial Black" panose="020B0A04020102020204" pitchFamily="34" charset="0"/>
            </a:endParaRPr>
          </a:p>
        </p:txBody>
      </p:sp>
      <p:pic>
        <p:nvPicPr>
          <p:cNvPr id="16" name="Picture 15"/>
          <p:cNvPicPr>
            <a:picLocks noChangeAspect="1"/>
          </p:cNvPicPr>
          <p:nvPr/>
        </p:nvPicPr>
        <p:blipFill>
          <a:blip r:embed="rId3"/>
          <a:stretch>
            <a:fillRect/>
          </a:stretch>
        </p:blipFill>
        <p:spPr>
          <a:xfrm>
            <a:off x="7516869" y="1999999"/>
            <a:ext cx="2570463" cy="2130628"/>
          </a:xfrm>
          <a:prstGeom prst="rect">
            <a:avLst/>
          </a:prstGeom>
        </p:spPr>
      </p:pic>
      <p:sp>
        <p:nvSpPr>
          <p:cNvPr id="17" name="TextBox 16"/>
          <p:cNvSpPr txBox="1"/>
          <p:nvPr/>
        </p:nvSpPr>
        <p:spPr>
          <a:xfrm>
            <a:off x="7647996" y="1145866"/>
            <a:ext cx="2606639" cy="584775"/>
          </a:xfrm>
          <a:prstGeom prst="rect">
            <a:avLst/>
          </a:prstGeom>
          <a:noFill/>
        </p:spPr>
        <p:txBody>
          <a:bodyPr wrap="square" rtlCol="0">
            <a:spAutoFit/>
          </a:bodyPr>
          <a:lstStyle/>
          <a:p>
            <a:r>
              <a:rPr lang="en-GB" sz="3200" dirty="0" smtClean="0">
                <a:solidFill>
                  <a:srgbClr val="C00000"/>
                </a:solidFill>
                <a:latin typeface="Arial Black" panose="020B0A04020102020204" pitchFamily="34" charset="0"/>
              </a:rPr>
              <a:t>Pillar Drill</a:t>
            </a:r>
            <a:endParaRPr lang="en-GB" sz="3200" dirty="0">
              <a:solidFill>
                <a:srgbClr val="C00000"/>
              </a:solidFill>
              <a:latin typeface="Arial Black" panose="020B0A04020102020204" pitchFamily="34" charset="0"/>
            </a:endParaRPr>
          </a:p>
        </p:txBody>
      </p:sp>
      <p:pic>
        <p:nvPicPr>
          <p:cNvPr id="18" name="Picture 17"/>
          <p:cNvPicPr>
            <a:picLocks noChangeAspect="1"/>
          </p:cNvPicPr>
          <p:nvPr/>
        </p:nvPicPr>
        <p:blipFill rotWithShape="1">
          <a:blip r:embed="rId4"/>
          <a:srcRect l="5858" t="43038" r="41810" b="28462"/>
          <a:stretch/>
        </p:blipFill>
        <p:spPr>
          <a:xfrm>
            <a:off x="339800" y="2096035"/>
            <a:ext cx="3454123" cy="1410839"/>
          </a:xfrm>
          <a:prstGeom prst="rect">
            <a:avLst/>
          </a:prstGeom>
        </p:spPr>
      </p:pic>
      <p:pic>
        <p:nvPicPr>
          <p:cNvPr id="19" name="Picture 18"/>
          <p:cNvPicPr>
            <a:picLocks noChangeAspect="1"/>
          </p:cNvPicPr>
          <p:nvPr/>
        </p:nvPicPr>
        <p:blipFill rotWithShape="1">
          <a:blip r:embed="rId5"/>
          <a:srcRect l="6442" t="43109" r="41879" b="30313"/>
          <a:stretch/>
        </p:blipFill>
        <p:spPr>
          <a:xfrm>
            <a:off x="329608" y="3498407"/>
            <a:ext cx="3459368" cy="1334328"/>
          </a:xfrm>
          <a:prstGeom prst="rect">
            <a:avLst/>
          </a:prstGeom>
        </p:spPr>
      </p:pic>
      <p:pic>
        <p:nvPicPr>
          <p:cNvPr id="20" name="Picture 19"/>
          <p:cNvPicPr>
            <a:picLocks noChangeAspect="1"/>
          </p:cNvPicPr>
          <p:nvPr/>
        </p:nvPicPr>
        <p:blipFill rotWithShape="1">
          <a:blip r:embed="rId6"/>
          <a:srcRect l="4965" t="42125" r="42617" b="30313"/>
          <a:stretch/>
        </p:blipFill>
        <p:spPr>
          <a:xfrm>
            <a:off x="3820933" y="2096756"/>
            <a:ext cx="3440622" cy="1356865"/>
          </a:xfrm>
          <a:prstGeom prst="rect">
            <a:avLst/>
          </a:prstGeom>
        </p:spPr>
      </p:pic>
      <p:pic>
        <p:nvPicPr>
          <p:cNvPr id="21" name="Picture 20"/>
          <p:cNvPicPr>
            <a:picLocks noChangeAspect="1"/>
          </p:cNvPicPr>
          <p:nvPr/>
        </p:nvPicPr>
        <p:blipFill rotWithShape="1">
          <a:blip r:embed="rId7"/>
          <a:srcRect l="10133" t="43109" r="41879" b="25391"/>
          <a:stretch/>
        </p:blipFill>
        <p:spPr>
          <a:xfrm>
            <a:off x="3944393" y="3498407"/>
            <a:ext cx="3449176" cy="1698056"/>
          </a:xfrm>
          <a:prstGeom prst="rect">
            <a:avLst/>
          </a:prstGeom>
        </p:spPr>
      </p:pic>
      <p:sp>
        <p:nvSpPr>
          <p:cNvPr id="4" name="TextBox 3"/>
          <p:cNvSpPr txBox="1"/>
          <p:nvPr/>
        </p:nvSpPr>
        <p:spPr>
          <a:xfrm>
            <a:off x="1876571" y="5357944"/>
            <a:ext cx="4688238" cy="1569660"/>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Plywood</a:t>
            </a:r>
            <a:r>
              <a:rPr lang="en-GB" sz="1200" dirty="0">
                <a:latin typeface="Arial" panose="020B0604020202020204" pitchFamily="34" charset="0"/>
                <a:cs typeface="Arial" panose="020B0604020202020204" pitchFamily="34" charset="0"/>
              </a:rPr>
              <a:t> is a material manufactured from thin layers or "plies" of wood veneer that are glued together with adjacent layers having their </a:t>
            </a:r>
            <a:r>
              <a:rPr lang="en-GB" sz="1200" dirty="0" smtClean="0">
                <a:latin typeface="Arial" panose="020B0604020202020204" pitchFamily="34" charset="0"/>
                <a:cs typeface="Arial" panose="020B0604020202020204" pitchFamily="34" charset="0"/>
              </a:rPr>
              <a:t>wood grain </a:t>
            </a:r>
            <a:r>
              <a:rPr lang="en-GB" sz="1200" dirty="0">
                <a:latin typeface="Arial" panose="020B0604020202020204" pitchFamily="34" charset="0"/>
                <a:cs typeface="Arial" panose="020B0604020202020204" pitchFamily="34" charset="0"/>
              </a:rPr>
              <a:t>rotated up to 90 degrees to one </a:t>
            </a:r>
            <a:r>
              <a:rPr lang="en-GB" sz="1200" dirty="0" smtClean="0">
                <a:latin typeface="Arial" panose="020B0604020202020204" pitchFamily="34" charset="0"/>
                <a:cs typeface="Arial" panose="020B0604020202020204" pitchFamily="34" charset="0"/>
              </a:rPr>
              <a:t>another. </a:t>
            </a:r>
            <a:r>
              <a:rPr lang="en-GB" sz="1200" dirty="0">
                <a:latin typeface="Arial" panose="020B0604020202020204" pitchFamily="34" charset="0"/>
                <a:cs typeface="Arial" panose="020B0604020202020204" pitchFamily="34" charset="0"/>
              </a:rPr>
              <a:t>This alternation of the grain is called </a:t>
            </a:r>
            <a:r>
              <a:rPr lang="en-GB" sz="1200" i="1" dirty="0">
                <a:latin typeface="Arial" panose="020B0604020202020204" pitchFamily="34" charset="0"/>
                <a:cs typeface="Arial" panose="020B0604020202020204" pitchFamily="34" charset="0"/>
              </a:rPr>
              <a:t>cross-graining</a:t>
            </a:r>
            <a:r>
              <a:rPr lang="en-GB" sz="1200" dirty="0">
                <a:latin typeface="Arial" panose="020B0604020202020204" pitchFamily="34" charset="0"/>
                <a:cs typeface="Arial" panose="020B0604020202020204" pitchFamily="34" charset="0"/>
              </a:rPr>
              <a:t> and has several important benefits: it reduces the tendency of wood to split when nailed in at the edges; it reduces expansion and shrinkage, providing improved dimensional stability; and it makes the strength of the panel consistent across all directions. </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9800" y="5363409"/>
            <a:ext cx="1536770" cy="1157700"/>
          </a:xfrm>
          <a:prstGeom prst="rect">
            <a:avLst/>
          </a:prstGeom>
        </p:spPr>
      </p:pic>
      <p:pic>
        <p:nvPicPr>
          <p:cNvPr id="7" name="Picture 6"/>
          <p:cNvPicPr>
            <a:picLocks noChangeAspect="1"/>
          </p:cNvPicPr>
          <p:nvPr/>
        </p:nvPicPr>
        <p:blipFill>
          <a:blip r:embed="rId9"/>
          <a:stretch>
            <a:fillRect/>
          </a:stretch>
        </p:blipFill>
        <p:spPr>
          <a:xfrm>
            <a:off x="6564809" y="5364859"/>
            <a:ext cx="1185815" cy="1150062"/>
          </a:xfrm>
          <a:prstGeom prst="rect">
            <a:avLst/>
          </a:prstGeom>
        </p:spPr>
      </p:pic>
      <p:sp>
        <p:nvSpPr>
          <p:cNvPr id="8" name="TextBox 7"/>
          <p:cNvSpPr txBox="1"/>
          <p:nvPr/>
        </p:nvSpPr>
        <p:spPr>
          <a:xfrm>
            <a:off x="7725956" y="5367541"/>
            <a:ext cx="4674226" cy="1569660"/>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Acrylic is classed as a thermoplastic. This means that it becomes soft and mouldable on heating without undergoing any significant chemical change. This process can be repeated many times.</a:t>
            </a:r>
          </a:p>
          <a:p>
            <a:r>
              <a:rPr lang="en-GB" sz="1200" dirty="0" smtClean="0">
                <a:latin typeface="Arial" panose="020B0604020202020204" pitchFamily="34" charset="0"/>
                <a:cs typeface="Arial" panose="020B0604020202020204" pitchFamily="34" charset="0"/>
              </a:rPr>
              <a:t>Acrylic is available in a wide range of colours. Acrylic sheet is susceptible to scratching. </a:t>
            </a:r>
            <a:r>
              <a:rPr lang="en-GB" sz="1200" dirty="0">
                <a:latin typeface="Arial" panose="020B0604020202020204" pitchFamily="34" charset="0"/>
                <a:cs typeface="Arial" panose="020B0604020202020204" pitchFamily="34" charset="0"/>
              </a:rPr>
              <a:t>Excellent </a:t>
            </a:r>
            <a:r>
              <a:rPr lang="en-GB" sz="1200" b="1" dirty="0" err="1">
                <a:latin typeface="Arial" panose="020B0604020202020204" pitchFamily="34" charset="0"/>
                <a:cs typeface="Arial" panose="020B0604020202020204" pitchFamily="34" charset="0"/>
              </a:rPr>
              <a:t>weatherability</a:t>
            </a:r>
            <a:r>
              <a:rPr lang="en-GB" sz="1200" dirty="0">
                <a:latin typeface="Arial" panose="020B0604020202020204" pitchFamily="34" charset="0"/>
                <a:cs typeface="Arial" panose="020B0604020202020204" pitchFamily="34" charset="0"/>
              </a:rPr>
              <a:t> and </a:t>
            </a:r>
            <a:r>
              <a:rPr lang="en-GB" sz="1200" b="1" dirty="0">
                <a:latin typeface="Arial" panose="020B0604020202020204" pitchFamily="34" charset="0"/>
                <a:cs typeface="Arial" panose="020B0604020202020204" pitchFamily="34" charset="0"/>
              </a:rPr>
              <a:t>resistance</a:t>
            </a:r>
            <a:r>
              <a:rPr lang="en-GB" sz="1200" dirty="0">
                <a:latin typeface="Arial" panose="020B0604020202020204" pitchFamily="34" charset="0"/>
                <a:cs typeface="Arial" panose="020B0604020202020204" pitchFamily="34" charset="0"/>
              </a:rPr>
              <a:t> to sunlight.</a:t>
            </a:r>
          </a:p>
          <a:p>
            <a:r>
              <a:rPr lang="en-GB" sz="1200" dirty="0">
                <a:latin typeface="Arial" panose="020B0604020202020204" pitchFamily="34" charset="0"/>
                <a:cs typeface="Arial" panose="020B0604020202020204" pitchFamily="34" charset="0"/>
              </a:rPr>
              <a:t>Rigid, with good impact </a:t>
            </a:r>
            <a:r>
              <a:rPr lang="en-GB" sz="1200" dirty="0" smtClean="0">
                <a:latin typeface="Arial" panose="020B0604020202020204" pitchFamily="34" charset="0"/>
                <a:cs typeface="Arial" panose="020B0604020202020204" pitchFamily="34" charset="0"/>
              </a:rPr>
              <a:t>strength. Excellent </a:t>
            </a:r>
            <a:r>
              <a:rPr lang="en-GB" sz="1200" dirty="0">
                <a:latin typeface="Arial" panose="020B0604020202020204" pitchFamily="34" charset="0"/>
                <a:cs typeface="Arial" panose="020B0604020202020204" pitchFamily="34" charset="0"/>
              </a:rPr>
              <a:t>dimensional stability and low mould </a:t>
            </a:r>
            <a:r>
              <a:rPr lang="en-GB" sz="1200" dirty="0" smtClean="0">
                <a:latin typeface="Arial" panose="020B0604020202020204" pitchFamily="34" charset="0"/>
                <a:cs typeface="Arial" panose="020B0604020202020204" pitchFamily="34" charset="0"/>
              </a:rPr>
              <a:t>shrinkage.</a:t>
            </a:r>
            <a:endParaRPr lang="en-GB" sz="1200" dirty="0">
              <a:latin typeface="Arial" panose="020B0604020202020204" pitchFamily="34" charset="0"/>
              <a:cs typeface="Arial" panose="020B0604020202020204" pitchFamily="34" charset="0"/>
            </a:endParaRPr>
          </a:p>
        </p:txBody>
      </p:sp>
      <p:sp>
        <p:nvSpPr>
          <p:cNvPr id="9" name="TextBox 8"/>
          <p:cNvSpPr txBox="1"/>
          <p:nvPr/>
        </p:nvSpPr>
        <p:spPr>
          <a:xfrm>
            <a:off x="568152" y="1588687"/>
            <a:ext cx="8568952" cy="461665"/>
          </a:xfrm>
          <a:prstGeom prst="rect">
            <a:avLst/>
          </a:prstGeom>
          <a:noFill/>
        </p:spPr>
        <p:txBody>
          <a:bodyPr wrap="square" rtlCol="0">
            <a:spAutoFit/>
          </a:bodyPr>
          <a:lstStyle/>
          <a:p>
            <a:r>
              <a:rPr lang="en-GB" sz="2400" dirty="0" smtClean="0">
                <a:latin typeface="Arial" panose="020B0604020202020204" pitchFamily="34" charset="0"/>
                <a:cs typeface="Arial" panose="020B0604020202020204" pitchFamily="34" charset="0"/>
              </a:rPr>
              <a:t>Tools and equipment used in this module</a:t>
            </a:r>
            <a:endParaRPr lang="en-GB" sz="2400" dirty="0">
              <a:latin typeface="Arial" panose="020B0604020202020204" pitchFamily="34" charset="0"/>
              <a:cs typeface="Arial" panose="020B0604020202020204" pitchFamily="34" charset="0"/>
            </a:endParaRPr>
          </a:p>
        </p:txBody>
      </p:sp>
      <p:sp>
        <p:nvSpPr>
          <p:cNvPr id="22" name="TextBox 21"/>
          <p:cNvSpPr txBox="1"/>
          <p:nvPr/>
        </p:nvSpPr>
        <p:spPr>
          <a:xfrm>
            <a:off x="558542" y="4788327"/>
            <a:ext cx="8568952" cy="461665"/>
          </a:xfrm>
          <a:prstGeom prst="rect">
            <a:avLst/>
          </a:prstGeom>
          <a:noFill/>
        </p:spPr>
        <p:txBody>
          <a:bodyPr wrap="square" rtlCol="0">
            <a:spAutoFit/>
          </a:bodyPr>
          <a:lstStyle/>
          <a:p>
            <a:r>
              <a:rPr lang="en-GB" sz="2400" dirty="0" smtClean="0">
                <a:latin typeface="Arial" panose="020B0604020202020204" pitchFamily="34" charset="0"/>
                <a:cs typeface="Arial" panose="020B0604020202020204" pitchFamily="34" charset="0"/>
              </a:rPr>
              <a:t>Materials used in this module</a:t>
            </a:r>
            <a:endParaRPr lang="en-GB" sz="24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rotWithShape="1">
          <a:blip r:embed="rId10"/>
          <a:srcRect l="6529" t="27320" r="4641" b="25430"/>
          <a:stretch/>
        </p:blipFill>
        <p:spPr>
          <a:xfrm>
            <a:off x="10210633" y="2638702"/>
            <a:ext cx="2380824" cy="1266396"/>
          </a:xfrm>
          <a:prstGeom prst="rect">
            <a:avLst/>
          </a:prstGeom>
        </p:spPr>
      </p:pic>
      <p:sp>
        <p:nvSpPr>
          <p:cNvPr id="24" name="TextBox 23"/>
          <p:cNvSpPr txBox="1"/>
          <p:nvPr/>
        </p:nvSpPr>
        <p:spPr>
          <a:xfrm>
            <a:off x="10450088" y="1071316"/>
            <a:ext cx="1906805" cy="1077218"/>
          </a:xfrm>
          <a:prstGeom prst="rect">
            <a:avLst/>
          </a:prstGeom>
          <a:noFill/>
        </p:spPr>
        <p:txBody>
          <a:bodyPr wrap="square" rtlCol="0">
            <a:spAutoFit/>
          </a:bodyPr>
          <a:lstStyle/>
          <a:p>
            <a:r>
              <a:rPr lang="en-GB" sz="3200" dirty="0" smtClean="0">
                <a:solidFill>
                  <a:srgbClr val="C00000"/>
                </a:solidFill>
                <a:latin typeface="Arial Black" panose="020B0A04020102020204" pitchFamily="34" charset="0"/>
              </a:rPr>
              <a:t>Line Bender</a:t>
            </a:r>
            <a:endParaRPr lang="en-GB" sz="3200" dirty="0">
              <a:solidFill>
                <a:srgbClr val="C00000"/>
              </a:solidFill>
              <a:latin typeface="Arial Black" panose="020B0A04020102020204" pitchFamily="34" charset="0"/>
            </a:endParaRPr>
          </a:p>
        </p:txBody>
      </p:sp>
      <p:sp>
        <p:nvSpPr>
          <p:cNvPr id="11" name="TextBox 10"/>
          <p:cNvSpPr txBox="1"/>
          <p:nvPr/>
        </p:nvSpPr>
        <p:spPr>
          <a:xfrm>
            <a:off x="9820721" y="3895922"/>
            <a:ext cx="2980879" cy="1384995"/>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Bending</a:t>
            </a:r>
          </a:p>
          <a:p>
            <a:r>
              <a:rPr lang="en-GB" sz="1200" dirty="0">
                <a:latin typeface="Arial" panose="020B0604020202020204" pitchFamily="34" charset="0"/>
                <a:cs typeface="Arial" panose="020B0604020202020204" pitchFamily="34" charset="0"/>
              </a:rPr>
              <a:t>Thermoplastics cannot be bent when cold. They are bent using a strip heater or line bender which will heat the plastic in a straight line, so it can be bent by </a:t>
            </a:r>
            <a:r>
              <a:rPr lang="en-GB" sz="1200" dirty="0" smtClean="0">
                <a:latin typeface="Arial" panose="020B0604020202020204" pitchFamily="34" charset="0"/>
                <a:cs typeface="Arial" panose="020B0604020202020204" pitchFamily="34" charset="0"/>
              </a:rPr>
              <a:t>hand or using a forming jig.</a:t>
            </a:r>
            <a:endParaRPr lang="en-GB" sz="1200" dirty="0">
              <a:latin typeface="Arial" panose="020B0604020202020204" pitchFamily="34" charset="0"/>
              <a:cs typeface="Arial" panose="020B0604020202020204" pitchFamily="34" charset="0"/>
            </a:endParaRPr>
          </a:p>
          <a:p>
            <a:endParaRPr lang="en-GB" sz="1200" dirty="0"/>
          </a:p>
        </p:txBody>
      </p:sp>
    </p:spTree>
    <p:extLst>
      <p:ext uri="{BB962C8B-B14F-4D97-AF65-F5344CB8AC3E}">
        <p14:creationId xmlns:p14="http://schemas.microsoft.com/office/powerpoint/2010/main" val="2317326440"/>
      </p:ext>
    </p:extLst>
  </p:cSld>
  <p:clrMapOvr>
    <a:masterClrMapping/>
  </p:clrMapOvr>
  <p:transition advClick="0" advTm="3000">
    <p:dissolve/>
  </p:transition>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TotalTime>
  <Words>2822</Words>
  <Application>Microsoft Office PowerPoint</Application>
  <PresentationFormat>A3 Paper (297x420 mm)</PresentationFormat>
  <Paragraphs>385</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 Black</vt:lpstr>
      <vt:lpstr>Century Gothic</vt:lpstr>
      <vt:lpstr>Symbol</vt:lpstr>
      <vt:lpstr>Times</vt:lpstr>
      <vt:lpstr>Times New Roman</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mac mini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 shore</dc:creator>
  <cp:lastModifiedBy>Mr A Spicer</cp:lastModifiedBy>
  <cp:revision>153</cp:revision>
  <cp:lastPrinted>2015-09-29T15:32:06Z</cp:lastPrinted>
  <dcterms:created xsi:type="dcterms:W3CDTF">2010-08-27T16:05:46Z</dcterms:created>
  <dcterms:modified xsi:type="dcterms:W3CDTF">2018-12-05T10:05:41Z</dcterms:modified>
</cp:coreProperties>
</file>