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66" r:id="rId6"/>
    <p:sldId id="257" r:id="rId7"/>
    <p:sldId id="258" r:id="rId8"/>
    <p:sldId id="264" r:id="rId9"/>
    <p:sldId id="267" r:id="rId10"/>
    <p:sldId id="265" r:id="rId11"/>
  </p:sldIdLst>
  <p:sldSz cx="6858000" cy="12192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43" d="100"/>
          <a:sy n="43" d="100"/>
        </p:scale>
        <p:origin x="267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995312"/>
            <a:ext cx="5829300" cy="4244622"/>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6403623"/>
            <a:ext cx="5143500" cy="2943577"/>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EB12AA9-F881-4B8C-9B51-0138AA41DA18}" type="datetimeFigureOut">
              <a:rPr lang="en-GB" smtClean="0"/>
              <a:t>12/06/2020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684D2D3-7BE5-4D0B-8CF5-ED28C545A201}" type="slidenum">
              <a:rPr lang="en-GB" smtClean="0"/>
              <a:t>‹#›</a:t>
            </a:fld>
            <a:endParaRPr lang="en-GB"/>
          </a:p>
        </p:txBody>
      </p:sp>
    </p:spTree>
    <p:extLst>
      <p:ext uri="{BB962C8B-B14F-4D97-AF65-F5344CB8AC3E}">
        <p14:creationId xmlns:p14="http://schemas.microsoft.com/office/powerpoint/2010/main" val="6264667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B12AA9-F881-4B8C-9B51-0138AA41DA18}" type="datetimeFigureOut">
              <a:rPr lang="en-GB" smtClean="0"/>
              <a:t>12/06/2020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684D2D3-7BE5-4D0B-8CF5-ED28C545A201}" type="slidenum">
              <a:rPr lang="en-GB" smtClean="0"/>
              <a:t>‹#›</a:t>
            </a:fld>
            <a:endParaRPr lang="en-GB"/>
          </a:p>
        </p:txBody>
      </p:sp>
    </p:spTree>
    <p:extLst>
      <p:ext uri="{BB962C8B-B14F-4D97-AF65-F5344CB8AC3E}">
        <p14:creationId xmlns:p14="http://schemas.microsoft.com/office/powerpoint/2010/main" val="17889982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649111"/>
            <a:ext cx="1478756" cy="1033215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649111"/>
            <a:ext cx="4350544" cy="10332156"/>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B12AA9-F881-4B8C-9B51-0138AA41DA18}" type="datetimeFigureOut">
              <a:rPr lang="en-GB" smtClean="0"/>
              <a:t>12/06/2020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684D2D3-7BE5-4D0B-8CF5-ED28C545A201}" type="slidenum">
              <a:rPr lang="en-GB" smtClean="0"/>
              <a:t>‹#›</a:t>
            </a:fld>
            <a:endParaRPr lang="en-GB"/>
          </a:p>
        </p:txBody>
      </p:sp>
    </p:spTree>
    <p:extLst>
      <p:ext uri="{BB962C8B-B14F-4D97-AF65-F5344CB8AC3E}">
        <p14:creationId xmlns:p14="http://schemas.microsoft.com/office/powerpoint/2010/main" val="3447117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B12AA9-F881-4B8C-9B51-0138AA41DA18}" type="datetimeFigureOut">
              <a:rPr lang="en-GB" smtClean="0"/>
              <a:t>12/06/2020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684D2D3-7BE5-4D0B-8CF5-ED28C545A201}" type="slidenum">
              <a:rPr lang="en-GB" smtClean="0"/>
              <a:t>‹#›</a:t>
            </a:fld>
            <a:endParaRPr lang="en-GB"/>
          </a:p>
        </p:txBody>
      </p:sp>
    </p:spTree>
    <p:extLst>
      <p:ext uri="{BB962C8B-B14F-4D97-AF65-F5344CB8AC3E}">
        <p14:creationId xmlns:p14="http://schemas.microsoft.com/office/powerpoint/2010/main" val="1492286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3039537"/>
            <a:ext cx="5915025" cy="5071532"/>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8159048"/>
            <a:ext cx="5915025" cy="266699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EB12AA9-F881-4B8C-9B51-0138AA41DA18}" type="datetimeFigureOut">
              <a:rPr lang="en-GB" smtClean="0"/>
              <a:t>12/06/2020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684D2D3-7BE5-4D0B-8CF5-ED28C545A201}" type="slidenum">
              <a:rPr lang="en-GB" smtClean="0"/>
              <a:t>‹#›</a:t>
            </a:fld>
            <a:endParaRPr lang="en-GB"/>
          </a:p>
        </p:txBody>
      </p:sp>
    </p:spTree>
    <p:extLst>
      <p:ext uri="{BB962C8B-B14F-4D97-AF65-F5344CB8AC3E}">
        <p14:creationId xmlns:p14="http://schemas.microsoft.com/office/powerpoint/2010/main" val="912890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3245556"/>
            <a:ext cx="2914650" cy="773571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3245556"/>
            <a:ext cx="2914650" cy="773571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EB12AA9-F881-4B8C-9B51-0138AA41DA18}" type="datetimeFigureOut">
              <a:rPr lang="en-GB" smtClean="0"/>
              <a:t>12/06/2020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684D2D3-7BE5-4D0B-8CF5-ED28C545A201}" type="slidenum">
              <a:rPr lang="en-GB" smtClean="0"/>
              <a:t>‹#›</a:t>
            </a:fld>
            <a:endParaRPr lang="en-GB"/>
          </a:p>
        </p:txBody>
      </p:sp>
    </p:spTree>
    <p:extLst>
      <p:ext uri="{BB962C8B-B14F-4D97-AF65-F5344CB8AC3E}">
        <p14:creationId xmlns:p14="http://schemas.microsoft.com/office/powerpoint/2010/main" val="35674695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649114"/>
            <a:ext cx="5915025" cy="2356556"/>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988734"/>
            <a:ext cx="2901255"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4453467"/>
            <a:ext cx="2901255" cy="65503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988734"/>
            <a:ext cx="2915543"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4453467"/>
            <a:ext cx="2915543" cy="65503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EB12AA9-F881-4B8C-9B51-0138AA41DA18}" type="datetimeFigureOut">
              <a:rPr lang="en-GB" smtClean="0"/>
              <a:t>12/06/2020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684D2D3-7BE5-4D0B-8CF5-ED28C545A201}" type="slidenum">
              <a:rPr lang="en-GB" smtClean="0"/>
              <a:t>‹#›</a:t>
            </a:fld>
            <a:endParaRPr lang="en-GB"/>
          </a:p>
        </p:txBody>
      </p:sp>
    </p:spTree>
    <p:extLst>
      <p:ext uri="{BB962C8B-B14F-4D97-AF65-F5344CB8AC3E}">
        <p14:creationId xmlns:p14="http://schemas.microsoft.com/office/powerpoint/2010/main" val="1036079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EB12AA9-F881-4B8C-9B51-0138AA41DA18}" type="datetimeFigureOut">
              <a:rPr lang="en-GB" smtClean="0"/>
              <a:t>12/06/2020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684D2D3-7BE5-4D0B-8CF5-ED28C545A201}" type="slidenum">
              <a:rPr lang="en-GB" smtClean="0"/>
              <a:t>‹#›</a:t>
            </a:fld>
            <a:endParaRPr lang="en-GB"/>
          </a:p>
        </p:txBody>
      </p:sp>
    </p:spTree>
    <p:extLst>
      <p:ext uri="{BB962C8B-B14F-4D97-AF65-F5344CB8AC3E}">
        <p14:creationId xmlns:p14="http://schemas.microsoft.com/office/powerpoint/2010/main" val="2646794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B12AA9-F881-4B8C-9B51-0138AA41DA18}" type="datetimeFigureOut">
              <a:rPr lang="en-GB" smtClean="0"/>
              <a:t>12/06/2020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684D2D3-7BE5-4D0B-8CF5-ED28C545A201}" type="slidenum">
              <a:rPr lang="en-GB" smtClean="0"/>
              <a:t>‹#›</a:t>
            </a:fld>
            <a:endParaRPr lang="en-GB"/>
          </a:p>
        </p:txBody>
      </p:sp>
    </p:spTree>
    <p:extLst>
      <p:ext uri="{BB962C8B-B14F-4D97-AF65-F5344CB8AC3E}">
        <p14:creationId xmlns:p14="http://schemas.microsoft.com/office/powerpoint/2010/main" val="19553700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755425"/>
            <a:ext cx="3471863" cy="866422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2EB12AA9-F881-4B8C-9B51-0138AA41DA18}" type="datetimeFigureOut">
              <a:rPr lang="en-GB" smtClean="0"/>
              <a:t>12/06/2020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684D2D3-7BE5-4D0B-8CF5-ED28C545A201}" type="slidenum">
              <a:rPr lang="en-GB" smtClean="0"/>
              <a:t>‹#›</a:t>
            </a:fld>
            <a:endParaRPr lang="en-GB"/>
          </a:p>
        </p:txBody>
      </p:sp>
    </p:spTree>
    <p:extLst>
      <p:ext uri="{BB962C8B-B14F-4D97-AF65-F5344CB8AC3E}">
        <p14:creationId xmlns:p14="http://schemas.microsoft.com/office/powerpoint/2010/main" val="1150364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755425"/>
            <a:ext cx="3471863" cy="8664222"/>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2EB12AA9-F881-4B8C-9B51-0138AA41DA18}" type="datetimeFigureOut">
              <a:rPr lang="en-GB" smtClean="0"/>
              <a:t>12/06/2020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684D2D3-7BE5-4D0B-8CF5-ED28C545A201}" type="slidenum">
              <a:rPr lang="en-GB" smtClean="0"/>
              <a:t>‹#›</a:t>
            </a:fld>
            <a:endParaRPr lang="en-GB"/>
          </a:p>
        </p:txBody>
      </p:sp>
    </p:spTree>
    <p:extLst>
      <p:ext uri="{BB962C8B-B14F-4D97-AF65-F5344CB8AC3E}">
        <p14:creationId xmlns:p14="http://schemas.microsoft.com/office/powerpoint/2010/main" val="2667668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649114"/>
            <a:ext cx="5915025" cy="235655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3245556"/>
            <a:ext cx="5915025" cy="773571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11300181"/>
            <a:ext cx="1543050" cy="649111"/>
          </a:xfrm>
          <a:prstGeom prst="rect">
            <a:avLst/>
          </a:prstGeom>
        </p:spPr>
        <p:txBody>
          <a:bodyPr vert="horz" lIns="91440" tIns="45720" rIns="91440" bIns="45720" rtlCol="0" anchor="ctr"/>
          <a:lstStyle>
            <a:lvl1pPr algn="l">
              <a:defRPr sz="900">
                <a:solidFill>
                  <a:schemeClr val="tx1">
                    <a:tint val="75000"/>
                  </a:schemeClr>
                </a:solidFill>
              </a:defRPr>
            </a:lvl1pPr>
          </a:lstStyle>
          <a:p>
            <a:fld id="{2EB12AA9-F881-4B8C-9B51-0138AA41DA18}" type="datetimeFigureOut">
              <a:rPr lang="en-GB" smtClean="0"/>
              <a:t>12/06/2020</a:t>
            </a:fld>
            <a:endParaRPr lang="en-GB"/>
          </a:p>
        </p:txBody>
      </p:sp>
      <p:sp>
        <p:nvSpPr>
          <p:cNvPr id="5" name="Footer Placeholder 4"/>
          <p:cNvSpPr>
            <a:spLocks noGrp="1"/>
          </p:cNvSpPr>
          <p:nvPr>
            <p:ph type="ftr" sz="quarter" idx="3"/>
          </p:nvPr>
        </p:nvSpPr>
        <p:spPr>
          <a:xfrm>
            <a:off x="2271713" y="11300181"/>
            <a:ext cx="2314575" cy="649111"/>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11300181"/>
            <a:ext cx="1543050" cy="649111"/>
          </a:xfrm>
          <a:prstGeom prst="rect">
            <a:avLst/>
          </a:prstGeom>
        </p:spPr>
        <p:txBody>
          <a:bodyPr vert="horz" lIns="91440" tIns="45720" rIns="91440" bIns="45720" rtlCol="0" anchor="ctr"/>
          <a:lstStyle>
            <a:lvl1pPr algn="r">
              <a:defRPr sz="900">
                <a:solidFill>
                  <a:schemeClr val="tx1">
                    <a:tint val="75000"/>
                  </a:schemeClr>
                </a:solidFill>
              </a:defRPr>
            </a:lvl1pPr>
          </a:lstStyle>
          <a:p>
            <a:fld id="{0684D2D3-7BE5-4D0B-8CF5-ED28C545A201}" type="slidenum">
              <a:rPr lang="en-GB" smtClean="0"/>
              <a:t>‹#›</a:t>
            </a:fld>
            <a:endParaRPr lang="en-GB"/>
          </a:p>
        </p:txBody>
      </p:sp>
    </p:spTree>
    <p:extLst>
      <p:ext uri="{BB962C8B-B14F-4D97-AF65-F5344CB8AC3E}">
        <p14:creationId xmlns:p14="http://schemas.microsoft.com/office/powerpoint/2010/main" val="26338004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youtube.com/watch?v=ZkQ5DVLL4H8&amp;t=75s" TargetMode="Externa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47690" y="222401"/>
            <a:ext cx="5760720" cy="430887"/>
          </a:xfrm>
          <a:prstGeom prst="rect">
            <a:avLst/>
          </a:prstGeom>
          <a:solidFill>
            <a:schemeClr val="accent4">
              <a:lumMod val="60000"/>
              <a:lumOff val="40000"/>
            </a:schemeClr>
          </a:solidFill>
        </p:spPr>
        <p:txBody>
          <a:bodyPr wrap="square" rtlCol="0">
            <a:spAutoFit/>
          </a:bodyPr>
          <a:lstStyle/>
          <a:p>
            <a:pPr algn="ctr"/>
            <a:r>
              <a:rPr lang="en-GB" sz="2200" dirty="0"/>
              <a:t>Eden Teaching and Learning</a:t>
            </a:r>
          </a:p>
        </p:txBody>
      </p:sp>
      <p:sp>
        <p:nvSpPr>
          <p:cNvPr id="7" name="TextBox 6"/>
          <p:cNvSpPr txBox="1"/>
          <p:nvPr/>
        </p:nvSpPr>
        <p:spPr>
          <a:xfrm>
            <a:off x="259080" y="929640"/>
            <a:ext cx="6248400" cy="923330"/>
          </a:xfrm>
          <a:prstGeom prst="rect">
            <a:avLst/>
          </a:prstGeom>
          <a:solidFill>
            <a:schemeClr val="accent4">
              <a:lumMod val="20000"/>
              <a:lumOff val="80000"/>
            </a:schemeClr>
          </a:solidFill>
        </p:spPr>
        <p:txBody>
          <a:bodyPr wrap="square" rtlCol="0">
            <a:spAutoFit/>
          </a:bodyPr>
          <a:lstStyle/>
          <a:p>
            <a:pPr algn="ctr"/>
            <a:r>
              <a:rPr lang="en-GB" b="1" u="sng" dirty="0"/>
              <a:t>Session 4</a:t>
            </a:r>
            <a:r>
              <a:rPr lang="en-GB" dirty="0"/>
              <a:t>: Daily, Weekly, Monthly Review</a:t>
            </a:r>
          </a:p>
          <a:p>
            <a:pPr algn="ctr"/>
            <a:endParaRPr lang="en-GB" dirty="0"/>
          </a:p>
          <a:p>
            <a:pPr algn="ctr"/>
            <a:r>
              <a:rPr lang="en-GB" i="1" dirty="0" err="1"/>
              <a:t>Rosenshine’s</a:t>
            </a:r>
            <a:r>
              <a:rPr lang="en-GB" i="1" dirty="0"/>
              <a:t> Principles in Action </a:t>
            </a:r>
            <a:r>
              <a:rPr lang="en-GB" dirty="0"/>
              <a:t>by Tom Sherrington</a:t>
            </a:r>
          </a:p>
        </p:txBody>
      </p:sp>
      <p:sp>
        <p:nvSpPr>
          <p:cNvPr id="8" name="TextBox 7"/>
          <p:cNvSpPr txBox="1"/>
          <p:nvPr/>
        </p:nvSpPr>
        <p:spPr>
          <a:xfrm>
            <a:off x="136211" y="2016630"/>
            <a:ext cx="6500334" cy="4801314"/>
          </a:xfrm>
          <a:prstGeom prst="rect">
            <a:avLst/>
          </a:prstGeom>
          <a:noFill/>
          <a:ln>
            <a:solidFill>
              <a:srgbClr val="0070C0"/>
            </a:solidFill>
          </a:ln>
        </p:spPr>
        <p:txBody>
          <a:bodyPr wrap="square" rtlCol="0">
            <a:spAutoFit/>
          </a:bodyPr>
          <a:lstStyle/>
          <a:p>
            <a:pPr algn="ctr"/>
            <a:r>
              <a:rPr lang="en-GB" i="1" dirty="0">
                <a:solidFill>
                  <a:srgbClr val="002060"/>
                </a:solidFill>
              </a:rPr>
              <a:t>‘A major issue in learning is the inevitable, predictable and natural process of forgetting. Unless we review what we’ve learned, our memory of that information diminishes…’</a:t>
            </a:r>
          </a:p>
          <a:p>
            <a:pPr algn="ctr"/>
            <a:endParaRPr lang="en-GB" dirty="0"/>
          </a:p>
          <a:p>
            <a:r>
              <a:rPr lang="en-GB" dirty="0"/>
              <a:t>Welcome to the fourth in a series of five sessions exploring </a:t>
            </a:r>
            <a:r>
              <a:rPr lang="en-GB" i="1" dirty="0" err="1"/>
              <a:t>Rosenshine’s</a:t>
            </a:r>
            <a:r>
              <a:rPr lang="en-GB" i="1" dirty="0"/>
              <a:t> Principles in Action </a:t>
            </a:r>
            <a:r>
              <a:rPr lang="en-GB" dirty="0"/>
              <a:t>by Tom Sherrington (@</a:t>
            </a:r>
            <a:r>
              <a:rPr lang="en-GB" dirty="0" err="1"/>
              <a:t>teacherhead</a:t>
            </a:r>
            <a:r>
              <a:rPr lang="en-GB" dirty="0"/>
              <a:t>). We will be using this reflection booklet alongside Tom’s videos in which he delivers in depth training on the principles and how they can support us all to be more effective teachers in the classroom. </a:t>
            </a:r>
          </a:p>
          <a:p>
            <a:endParaRPr lang="en-GB" dirty="0"/>
          </a:p>
          <a:p>
            <a:r>
              <a:rPr lang="en-GB" dirty="0"/>
              <a:t>Whilst it is recommended to complete each session in one sitting, you can of course stop the video at any relevant point and break the session into smaller parts to fit in with your responsibilities. </a:t>
            </a:r>
          </a:p>
          <a:p>
            <a:endParaRPr lang="en-GB" dirty="0"/>
          </a:p>
          <a:p>
            <a:r>
              <a:rPr lang="en-GB" dirty="0"/>
              <a:t>Simply follow the instructions in this booklet that will provide you with relevant links, tasks and reflection points. </a:t>
            </a:r>
          </a:p>
        </p:txBody>
      </p:sp>
      <p:sp>
        <p:nvSpPr>
          <p:cNvPr id="2" name="TextBox 1"/>
          <p:cNvSpPr txBox="1"/>
          <p:nvPr/>
        </p:nvSpPr>
        <p:spPr>
          <a:xfrm>
            <a:off x="259080" y="7168285"/>
            <a:ext cx="6500334" cy="4801314"/>
          </a:xfrm>
          <a:prstGeom prst="rect">
            <a:avLst/>
          </a:prstGeom>
          <a:solidFill>
            <a:schemeClr val="accent4">
              <a:lumMod val="20000"/>
              <a:lumOff val="80000"/>
            </a:schemeClr>
          </a:solidFill>
        </p:spPr>
        <p:txBody>
          <a:bodyPr wrap="square" rtlCol="0">
            <a:spAutoFit/>
          </a:bodyPr>
          <a:lstStyle/>
          <a:p>
            <a:r>
              <a:rPr lang="en-GB" b="1" u="sng" dirty="0"/>
              <a:t>Prior Knowledge Check</a:t>
            </a:r>
          </a:p>
          <a:p>
            <a:endParaRPr lang="en-GB" dirty="0"/>
          </a:p>
          <a:p>
            <a:r>
              <a:rPr lang="en-GB" dirty="0"/>
              <a:t>Consider your learning from Session 3 and summarise below two questioning techniques, what they involve and how you will use them in the classroom: </a:t>
            </a:r>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pPr marL="342900" indent="-342900">
              <a:buAutoNum type="arabicPeriod"/>
            </a:pPr>
            <a:endParaRPr lang="en-GB" dirty="0"/>
          </a:p>
          <a:p>
            <a:endParaRPr lang="en-GB" dirty="0"/>
          </a:p>
        </p:txBody>
      </p:sp>
      <p:pic>
        <p:nvPicPr>
          <p:cNvPr id="13" name="Picture 12"/>
          <p:cNvPicPr>
            <a:picLocks noChangeAspect="1"/>
          </p:cNvPicPr>
          <p:nvPr/>
        </p:nvPicPr>
        <p:blipFill rotWithShape="1">
          <a:blip r:embed="rId2"/>
          <a:srcRect l="56000" t="39631" r="24917" b="23036"/>
          <a:stretch/>
        </p:blipFill>
        <p:spPr>
          <a:xfrm>
            <a:off x="6207016" y="7104648"/>
            <a:ext cx="429529" cy="459217"/>
          </a:xfrm>
          <a:prstGeom prst="rect">
            <a:avLst/>
          </a:prstGeom>
        </p:spPr>
      </p:pic>
      <p:pic>
        <p:nvPicPr>
          <p:cNvPr id="9" name="Picture 8" descr="A picture containing drawing&#10;&#10;Description automatically generated">
            <a:extLst>
              <a:ext uri="{FF2B5EF4-FFF2-40B4-BE49-F238E27FC236}">
                <a16:creationId xmlns:a16="http://schemas.microsoft.com/office/drawing/2014/main" id="{EC45468E-1C6E-4CE6-BDD2-A0FE5F3C67D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07016" y="143595"/>
            <a:ext cx="512064" cy="509693"/>
          </a:xfrm>
          <a:prstGeom prst="rect">
            <a:avLst/>
          </a:prstGeom>
        </p:spPr>
      </p:pic>
    </p:spTree>
    <p:extLst>
      <p:ext uri="{BB962C8B-B14F-4D97-AF65-F5344CB8AC3E}">
        <p14:creationId xmlns:p14="http://schemas.microsoft.com/office/powerpoint/2010/main" val="17591705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0974" y="173891"/>
            <a:ext cx="6500334" cy="2308324"/>
          </a:xfrm>
          <a:prstGeom prst="rect">
            <a:avLst/>
          </a:prstGeom>
          <a:solidFill>
            <a:schemeClr val="accent4">
              <a:lumMod val="20000"/>
              <a:lumOff val="80000"/>
            </a:schemeClr>
          </a:solidFill>
        </p:spPr>
        <p:txBody>
          <a:bodyPr wrap="square" rtlCol="0">
            <a:spAutoFit/>
          </a:bodyPr>
          <a:lstStyle/>
          <a:p>
            <a:r>
              <a:rPr lang="en-GB" dirty="0"/>
              <a:t>Go to the following link and play the fourth in the series of videos: </a:t>
            </a:r>
            <a:r>
              <a:rPr lang="en-GB" dirty="0" err="1">
                <a:hlinkClick r:id="rId2"/>
              </a:rPr>
              <a:t>Rosenshine</a:t>
            </a:r>
            <a:r>
              <a:rPr lang="en-GB" dirty="0">
                <a:hlinkClick r:id="rId2"/>
              </a:rPr>
              <a:t> Masterclass IV- Review</a:t>
            </a:r>
            <a:endParaRPr lang="en-GB" dirty="0"/>
          </a:p>
          <a:p>
            <a:endParaRPr lang="en-GB" dirty="0"/>
          </a:p>
          <a:p>
            <a:r>
              <a:rPr lang="en-GB" dirty="0"/>
              <a:t>Watch the video until </a:t>
            </a:r>
            <a:r>
              <a:rPr lang="en-GB" b="1" dirty="0"/>
              <a:t>5.04. </a:t>
            </a:r>
          </a:p>
          <a:p>
            <a:endParaRPr lang="en-GB" dirty="0"/>
          </a:p>
          <a:p>
            <a:r>
              <a:rPr lang="en-GB" dirty="0"/>
              <a:t>Here Tom introduces the difference between daily and monthly review. He states that the activities might be similar, but the purpose is different. </a:t>
            </a:r>
          </a:p>
        </p:txBody>
      </p:sp>
      <p:pic>
        <p:nvPicPr>
          <p:cNvPr id="3" name="Picture 2"/>
          <p:cNvPicPr>
            <a:picLocks noChangeAspect="1"/>
          </p:cNvPicPr>
          <p:nvPr/>
        </p:nvPicPr>
        <p:blipFill rotWithShape="1">
          <a:blip r:embed="rId3"/>
          <a:srcRect l="54667" t="41259" r="24333" b="27038"/>
          <a:stretch/>
        </p:blipFill>
        <p:spPr>
          <a:xfrm>
            <a:off x="6065518" y="563099"/>
            <a:ext cx="502920" cy="427084"/>
          </a:xfrm>
          <a:prstGeom prst="rect">
            <a:avLst/>
          </a:prstGeom>
        </p:spPr>
      </p:pic>
      <p:sp>
        <p:nvSpPr>
          <p:cNvPr id="4" name="Rectangle 3"/>
          <p:cNvSpPr/>
          <p:nvPr/>
        </p:nvSpPr>
        <p:spPr>
          <a:xfrm>
            <a:off x="190974" y="2740513"/>
            <a:ext cx="6529864" cy="9171742"/>
          </a:xfrm>
          <a:prstGeom prst="rect">
            <a:avLst/>
          </a:prstGeom>
          <a:ln>
            <a:solidFill>
              <a:srgbClr val="FF0000"/>
            </a:solidFill>
          </a:ln>
        </p:spPr>
        <p:txBody>
          <a:bodyPr wrap="square">
            <a:spAutoFit/>
          </a:bodyPr>
          <a:lstStyle/>
          <a:p>
            <a:r>
              <a:rPr lang="en-GB" sz="1600" b="1" u="sng" dirty="0"/>
              <a:t>Activity 1: </a:t>
            </a:r>
            <a:r>
              <a:rPr lang="en-GB" sz="1600" dirty="0"/>
              <a:t>15 minutes</a:t>
            </a:r>
            <a:endParaRPr lang="en-GB" sz="1600" b="1" u="sng" dirty="0"/>
          </a:p>
          <a:p>
            <a:endParaRPr lang="en-GB" sz="1600" b="1" u="sng" dirty="0"/>
          </a:p>
          <a:p>
            <a:r>
              <a:rPr lang="en-GB" dirty="0"/>
              <a:t>Annotate the images below with details given in the video about the different types of review strategies. </a:t>
            </a:r>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b="1" dirty="0"/>
          </a:p>
          <a:p>
            <a:endParaRPr lang="en-GB" dirty="0"/>
          </a:p>
          <a:p>
            <a:endParaRPr lang="en-GB" dirty="0"/>
          </a:p>
          <a:p>
            <a:endParaRPr lang="en-GB" dirty="0"/>
          </a:p>
          <a:p>
            <a:endParaRPr lang="en-GB" dirty="0"/>
          </a:p>
          <a:p>
            <a:endParaRPr lang="en-GB" dirty="0"/>
          </a:p>
        </p:txBody>
      </p:sp>
      <p:pic>
        <p:nvPicPr>
          <p:cNvPr id="6" name="Picture 5"/>
          <p:cNvPicPr>
            <a:picLocks noChangeAspect="1"/>
          </p:cNvPicPr>
          <p:nvPr/>
        </p:nvPicPr>
        <p:blipFill rotWithShape="1">
          <a:blip r:embed="rId4"/>
          <a:srcRect l="56000" t="39631" r="24917" b="23036"/>
          <a:stretch/>
        </p:blipFill>
        <p:spPr>
          <a:xfrm>
            <a:off x="6187440" y="2801745"/>
            <a:ext cx="496246" cy="546088"/>
          </a:xfrm>
          <a:prstGeom prst="rect">
            <a:avLst/>
          </a:prstGeom>
        </p:spPr>
      </p:pic>
      <p:pic>
        <p:nvPicPr>
          <p:cNvPr id="8" name="Content Placeholder 10">
            <a:extLst>
              <a:ext uri="{FF2B5EF4-FFF2-40B4-BE49-F238E27FC236}">
                <a16:creationId xmlns:a16="http://schemas.microsoft.com/office/drawing/2014/main" id="{7CA70368-0E67-8146-823E-AF2D106F088F}"/>
              </a:ext>
            </a:extLst>
          </p:cNvPr>
          <p:cNvPicPr>
            <a:picLocks noChangeAspect="1"/>
          </p:cNvPicPr>
          <p:nvPr/>
        </p:nvPicPr>
        <p:blipFill>
          <a:blip r:embed="rId5"/>
          <a:stretch>
            <a:fillRect/>
          </a:stretch>
        </p:blipFill>
        <p:spPr>
          <a:xfrm>
            <a:off x="523925" y="6359030"/>
            <a:ext cx="5834432" cy="2279916"/>
          </a:xfrm>
          <a:prstGeom prst="rect">
            <a:avLst/>
          </a:prstGeom>
          <a:ln>
            <a:solidFill>
              <a:schemeClr val="tx1"/>
            </a:solidFill>
          </a:ln>
        </p:spPr>
      </p:pic>
      <p:pic>
        <p:nvPicPr>
          <p:cNvPr id="9" name="Picture 8" descr="A picture containing drawing&#10;&#10;Description automatically generated">
            <a:extLst>
              <a:ext uri="{FF2B5EF4-FFF2-40B4-BE49-F238E27FC236}">
                <a16:creationId xmlns:a16="http://schemas.microsoft.com/office/drawing/2014/main" id="{14F3E4AB-2E48-40A4-947B-7CFD31D017B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68438" y="69993"/>
            <a:ext cx="257092" cy="255902"/>
          </a:xfrm>
          <a:prstGeom prst="rect">
            <a:avLst/>
          </a:prstGeom>
        </p:spPr>
      </p:pic>
    </p:spTree>
    <p:extLst>
      <p:ext uri="{BB962C8B-B14F-4D97-AF65-F5344CB8AC3E}">
        <p14:creationId xmlns:p14="http://schemas.microsoft.com/office/powerpoint/2010/main" val="33649603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04016" y="571750"/>
            <a:ext cx="6529864" cy="2031325"/>
          </a:xfrm>
          <a:prstGeom prst="rect">
            <a:avLst/>
          </a:prstGeom>
          <a:solidFill>
            <a:schemeClr val="accent4">
              <a:lumMod val="20000"/>
              <a:lumOff val="80000"/>
            </a:schemeClr>
          </a:solidFill>
          <a:ln>
            <a:noFill/>
          </a:ln>
        </p:spPr>
        <p:txBody>
          <a:bodyPr wrap="square" rtlCol="0">
            <a:spAutoFit/>
          </a:bodyPr>
          <a:lstStyle/>
          <a:p>
            <a:r>
              <a:rPr lang="en-GB" b="1" u="sng" dirty="0"/>
              <a:t>Principles of Retrieval Practice</a:t>
            </a:r>
          </a:p>
          <a:p>
            <a:endParaRPr lang="en-GB" b="1" u="sng" dirty="0"/>
          </a:p>
          <a:p>
            <a:r>
              <a:rPr lang="en-GB" dirty="0"/>
              <a:t>Resume the video and watch until </a:t>
            </a:r>
            <a:r>
              <a:rPr lang="en-GB" b="1" dirty="0"/>
              <a:t>8.43</a:t>
            </a:r>
            <a:r>
              <a:rPr lang="en-GB" dirty="0"/>
              <a:t>.</a:t>
            </a:r>
          </a:p>
          <a:p>
            <a:endParaRPr lang="en-GB" dirty="0"/>
          </a:p>
          <a:p>
            <a:r>
              <a:rPr lang="en-GB" dirty="0"/>
              <a:t>In this section we are introduced to the principles of retrieval practice. You can see these detailed below. </a:t>
            </a:r>
          </a:p>
          <a:p>
            <a:endParaRPr lang="en-GB" dirty="0"/>
          </a:p>
        </p:txBody>
      </p:sp>
      <p:pic>
        <p:nvPicPr>
          <p:cNvPr id="7" name="Picture 6"/>
          <p:cNvPicPr>
            <a:picLocks noChangeAspect="1"/>
          </p:cNvPicPr>
          <p:nvPr/>
        </p:nvPicPr>
        <p:blipFill rotWithShape="1">
          <a:blip r:embed="rId2"/>
          <a:srcRect l="54667" t="41259" r="24333" b="27038"/>
          <a:stretch/>
        </p:blipFill>
        <p:spPr>
          <a:xfrm>
            <a:off x="5797869" y="743672"/>
            <a:ext cx="838200" cy="711806"/>
          </a:xfrm>
          <a:prstGeom prst="rect">
            <a:avLst/>
          </a:prstGeom>
        </p:spPr>
      </p:pic>
      <p:pic>
        <p:nvPicPr>
          <p:cNvPr id="9" name="Picture 8"/>
          <p:cNvPicPr>
            <a:picLocks noChangeAspect="1"/>
          </p:cNvPicPr>
          <p:nvPr/>
        </p:nvPicPr>
        <p:blipFill rotWithShape="1">
          <a:blip r:embed="rId3"/>
          <a:srcRect l="56000" t="39631" r="24917" b="23036"/>
          <a:stretch/>
        </p:blipFill>
        <p:spPr>
          <a:xfrm>
            <a:off x="6233160" y="2839206"/>
            <a:ext cx="423192" cy="465696"/>
          </a:xfrm>
          <a:prstGeom prst="rect">
            <a:avLst/>
          </a:prstGeom>
        </p:spPr>
      </p:pic>
      <p:sp>
        <p:nvSpPr>
          <p:cNvPr id="10" name="Rectangle 9"/>
          <p:cNvSpPr/>
          <p:nvPr/>
        </p:nvSpPr>
        <p:spPr>
          <a:xfrm>
            <a:off x="204016" y="2774997"/>
            <a:ext cx="6529864" cy="9110186"/>
          </a:xfrm>
          <a:prstGeom prst="rect">
            <a:avLst/>
          </a:prstGeom>
          <a:ln>
            <a:solidFill>
              <a:srgbClr val="FF0000"/>
            </a:solidFill>
          </a:ln>
        </p:spPr>
        <p:txBody>
          <a:bodyPr wrap="square">
            <a:spAutoFit/>
          </a:bodyPr>
          <a:lstStyle/>
          <a:p>
            <a:r>
              <a:rPr lang="en-GB" b="1" u="sng" dirty="0"/>
              <a:t>Activity 2: </a:t>
            </a:r>
            <a:r>
              <a:rPr lang="en-GB" dirty="0"/>
              <a:t>15 minutes</a:t>
            </a:r>
          </a:p>
          <a:p>
            <a:endParaRPr lang="en-GB" b="1" u="sng" dirty="0"/>
          </a:p>
          <a:p>
            <a:r>
              <a:rPr lang="en-GB" dirty="0"/>
              <a:t>Write notes in the different sections of the table next to each principle based on the detail and explanation given in the video. </a:t>
            </a:r>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dirty="0"/>
          </a:p>
          <a:p>
            <a:endParaRPr lang="en-GB" sz="1600" b="1" u="sng"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graphicFrame>
        <p:nvGraphicFramePr>
          <p:cNvPr id="2" name="Table 1"/>
          <p:cNvGraphicFramePr>
            <a:graphicFrameLocks noGrp="1"/>
          </p:cNvGraphicFramePr>
          <p:nvPr>
            <p:extLst>
              <p:ext uri="{D42A27DB-BD31-4B8C-83A1-F6EECF244321}">
                <p14:modId xmlns:p14="http://schemas.microsoft.com/office/powerpoint/2010/main" val="3858529168"/>
              </p:ext>
            </p:extLst>
          </p:nvPr>
        </p:nvGraphicFramePr>
        <p:xfrm>
          <a:off x="426719" y="4145281"/>
          <a:ext cx="6012748" cy="7639203"/>
        </p:xfrm>
        <a:graphic>
          <a:graphicData uri="http://schemas.openxmlformats.org/drawingml/2006/table">
            <a:tbl>
              <a:tblPr firstRow="1" bandRow="1">
                <a:tableStyleId>{5940675A-B579-460E-94D1-54222C63F5DA}</a:tableStyleId>
              </a:tblPr>
              <a:tblGrid>
                <a:gridCol w="2133602">
                  <a:extLst>
                    <a:ext uri="{9D8B030D-6E8A-4147-A177-3AD203B41FA5}">
                      <a16:colId xmlns:a16="http://schemas.microsoft.com/office/drawing/2014/main" val="3318442491"/>
                    </a:ext>
                  </a:extLst>
                </a:gridCol>
                <a:gridCol w="3879146">
                  <a:extLst>
                    <a:ext uri="{9D8B030D-6E8A-4147-A177-3AD203B41FA5}">
                      <a16:colId xmlns:a16="http://schemas.microsoft.com/office/drawing/2014/main" val="3309115734"/>
                    </a:ext>
                  </a:extLst>
                </a:gridCol>
              </a:tblGrid>
              <a:tr h="1092279">
                <a:tc>
                  <a:txBody>
                    <a:bodyPr/>
                    <a:lstStyle/>
                    <a:p>
                      <a:pPr algn="ctr"/>
                      <a:endParaRPr lang="en-US" sz="1800" kern="1200" dirty="0">
                        <a:solidFill>
                          <a:prstClr val="black"/>
                        </a:solidFill>
                        <a:latin typeface="+mn-lt"/>
                        <a:ea typeface="+mn-ea"/>
                        <a:cs typeface="+mn-cs"/>
                      </a:endParaRPr>
                    </a:p>
                    <a:p>
                      <a:pPr algn="ctr"/>
                      <a:r>
                        <a:rPr lang="en-US" sz="1800" kern="1200" dirty="0">
                          <a:solidFill>
                            <a:prstClr val="black"/>
                          </a:solidFill>
                          <a:latin typeface="+mn-lt"/>
                          <a:ea typeface="+mn-ea"/>
                          <a:cs typeface="+mn-cs"/>
                        </a:rPr>
                        <a:t>Involve everyone</a:t>
                      </a:r>
                    </a:p>
                    <a:p>
                      <a:pPr algn="ctr"/>
                      <a:endParaRPr lang="en-GB" sz="1800" dirty="0"/>
                    </a:p>
                  </a:txBody>
                  <a:tcPr>
                    <a:solidFill>
                      <a:schemeClr val="accent4">
                        <a:lumMod val="40000"/>
                        <a:lumOff val="60000"/>
                      </a:schemeClr>
                    </a:solidFill>
                  </a:tcPr>
                </a:tc>
                <a:tc>
                  <a:txBody>
                    <a:bodyPr/>
                    <a:lstStyle/>
                    <a:p>
                      <a:endParaRPr lang="en-GB" dirty="0"/>
                    </a:p>
                    <a:p>
                      <a:endParaRPr lang="en-GB" dirty="0"/>
                    </a:p>
                    <a:p>
                      <a:endParaRPr lang="en-GB" dirty="0"/>
                    </a:p>
                    <a:p>
                      <a:endParaRPr lang="en-GB" dirty="0"/>
                    </a:p>
                    <a:p>
                      <a:endParaRPr lang="en-GB" dirty="0"/>
                    </a:p>
                  </a:txBody>
                  <a:tcPr/>
                </a:tc>
                <a:extLst>
                  <a:ext uri="{0D108BD9-81ED-4DB2-BD59-A6C34878D82A}">
                    <a16:rowId xmlns:a16="http://schemas.microsoft.com/office/drawing/2014/main" val="3676928886"/>
                  </a:ext>
                </a:extLst>
              </a:tr>
              <a:tr h="1159153">
                <a:tc>
                  <a:txBody>
                    <a:bodyPr/>
                    <a:lstStyle/>
                    <a:p>
                      <a:pPr algn="ctr"/>
                      <a:r>
                        <a:rPr lang="en-US" sz="1800" kern="1200" dirty="0">
                          <a:solidFill>
                            <a:prstClr val="black"/>
                          </a:solidFill>
                          <a:latin typeface="+mn-lt"/>
                          <a:ea typeface="+mn-ea"/>
                          <a:cs typeface="+mn-cs"/>
                        </a:rPr>
                        <a:t>Make checking accurate and easy	</a:t>
                      </a:r>
                    </a:p>
                    <a:p>
                      <a:pPr algn="ctr"/>
                      <a:endParaRPr lang="en-GB" sz="1800" dirty="0"/>
                    </a:p>
                  </a:txBody>
                  <a:tcPr>
                    <a:solidFill>
                      <a:schemeClr val="accent4">
                        <a:lumMod val="40000"/>
                        <a:lumOff val="60000"/>
                      </a:schemeClr>
                    </a:solidFill>
                  </a:tcPr>
                </a:tc>
                <a:tc>
                  <a:txBody>
                    <a:bodyPr/>
                    <a:lstStyle/>
                    <a:p>
                      <a:endParaRPr lang="en-GB" dirty="0"/>
                    </a:p>
                  </a:txBody>
                  <a:tcPr/>
                </a:tc>
                <a:extLst>
                  <a:ext uri="{0D108BD9-81ED-4DB2-BD59-A6C34878D82A}">
                    <a16:rowId xmlns:a16="http://schemas.microsoft.com/office/drawing/2014/main" val="1642661982"/>
                  </a:ext>
                </a:extLst>
              </a:tr>
              <a:tr h="1292901">
                <a:tc>
                  <a:txBody>
                    <a:bodyPr/>
                    <a:lstStyle/>
                    <a:p>
                      <a:pPr algn="ctr"/>
                      <a:endParaRPr lang="en-US" sz="1800" kern="1200" dirty="0">
                        <a:solidFill>
                          <a:prstClr val="black"/>
                        </a:solidFill>
                        <a:latin typeface="+mn-lt"/>
                        <a:ea typeface="+mn-ea"/>
                        <a:cs typeface="+mn-cs"/>
                      </a:endParaRPr>
                    </a:p>
                    <a:p>
                      <a:pPr algn="ctr"/>
                      <a:r>
                        <a:rPr lang="en-US" sz="1800" kern="1200" dirty="0">
                          <a:solidFill>
                            <a:prstClr val="black"/>
                          </a:solidFill>
                          <a:latin typeface="+mn-lt"/>
                          <a:ea typeface="+mn-ea"/>
                          <a:cs typeface="+mn-cs"/>
                        </a:rPr>
                        <a:t>Specify the knowledge</a:t>
                      </a:r>
                    </a:p>
                    <a:p>
                      <a:pPr algn="ctr"/>
                      <a:endParaRPr lang="en-GB" sz="1800" dirty="0"/>
                    </a:p>
                  </a:txBody>
                  <a:tcPr>
                    <a:solidFill>
                      <a:schemeClr val="accent4">
                        <a:lumMod val="40000"/>
                        <a:lumOff val="60000"/>
                      </a:schemeClr>
                    </a:solidFill>
                  </a:tcPr>
                </a:tc>
                <a:tc>
                  <a:txBody>
                    <a:bodyPr/>
                    <a:lstStyle/>
                    <a:p>
                      <a:endParaRPr lang="en-GB" dirty="0"/>
                    </a:p>
                    <a:p>
                      <a:endParaRPr lang="en-GB" dirty="0"/>
                    </a:p>
                    <a:p>
                      <a:endParaRPr lang="en-GB" dirty="0"/>
                    </a:p>
                    <a:p>
                      <a:endParaRPr lang="en-GB" dirty="0"/>
                    </a:p>
                    <a:p>
                      <a:endParaRPr lang="en-GB" dirty="0"/>
                    </a:p>
                    <a:p>
                      <a:endParaRPr lang="en-GB" dirty="0"/>
                    </a:p>
                  </a:txBody>
                  <a:tcPr/>
                </a:tc>
                <a:extLst>
                  <a:ext uri="{0D108BD9-81ED-4DB2-BD59-A6C34878D82A}">
                    <a16:rowId xmlns:a16="http://schemas.microsoft.com/office/drawing/2014/main" val="2822658376"/>
                  </a:ext>
                </a:extLst>
              </a:tr>
              <a:tr h="1292901">
                <a:tc>
                  <a:txBody>
                    <a:bodyPr/>
                    <a:lstStyle/>
                    <a:p>
                      <a:pPr algn="ctr"/>
                      <a:endParaRPr lang="en-US" sz="1800" kern="1200" dirty="0">
                        <a:solidFill>
                          <a:prstClr val="black"/>
                        </a:solidFill>
                        <a:latin typeface="+mn-lt"/>
                        <a:ea typeface="+mn-ea"/>
                        <a:cs typeface="+mn-cs"/>
                      </a:endParaRPr>
                    </a:p>
                    <a:p>
                      <a:pPr algn="ctr"/>
                      <a:r>
                        <a:rPr lang="en-US" sz="1800" kern="1200" dirty="0">
                          <a:solidFill>
                            <a:prstClr val="black"/>
                          </a:solidFill>
                          <a:latin typeface="+mn-lt"/>
                          <a:ea typeface="+mn-ea"/>
                          <a:cs typeface="+mn-cs"/>
                        </a:rPr>
                        <a:t>Keep it generative 	</a:t>
                      </a:r>
                    </a:p>
                    <a:p>
                      <a:pPr algn="ctr"/>
                      <a:endParaRPr lang="en-GB" sz="1800" dirty="0"/>
                    </a:p>
                  </a:txBody>
                  <a:tcPr>
                    <a:solidFill>
                      <a:schemeClr val="accent4">
                        <a:lumMod val="40000"/>
                        <a:lumOff val="60000"/>
                      </a:schemeClr>
                    </a:solidFill>
                  </a:tcPr>
                </a:tc>
                <a:tc>
                  <a:txBody>
                    <a:bodyPr/>
                    <a:lstStyle/>
                    <a:p>
                      <a:endParaRPr lang="en-GB" dirty="0"/>
                    </a:p>
                    <a:p>
                      <a:endParaRPr lang="en-GB" dirty="0"/>
                    </a:p>
                    <a:p>
                      <a:endParaRPr lang="en-GB" dirty="0"/>
                    </a:p>
                    <a:p>
                      <a:endParaRPr lang="en-GB" dirty="0"/>
                    </a:p>
                    <a:p>
                      <a:endParaRPr lang="en-GB" dirty="0"/>
                    </a:p>
                    <a:p>
                      <a:endParaRPr lang="en-GB" dirty="0"/>
                    </a:p>
                  </a:txBody>
                  <a:tcPr/>
                </a:tc>
                <a:extLst>
                  <a:ext uri="{0D108BD9-81ED-4DB2-BD59-A6C34878D82A}">
                    <a16:rowId xmlns:a16="http://schemas.microsoft.com/office/drawing/2014/main" val="335084300"/>
                  </a:ext>
                </a:extLst>
              </a:tr>
              <a:tr h="1292901">
                <a:tc>
                  <a:txBody>
                    <a:bodyPr/>
                    <a:lstStyle/>
                    <a:p>
                      <a:pPr algn="ctr"/>
                      <a:endParaRPr lang="en-US" sz="1800" kern="1200" dirty="0">
                        <a:solidFill>
                          <a:prstClr val="black"/>
                        </a:solidFill>
                        <a:latin typeface="+mn-lt"/>
                        <a:ea typeface="+mn-ea"/>
                        <a:cs typeface="+mn-cs"/>
                      </a:endParaRPr>
                    </a:p>
                    <a:p>
                      <a:pPr algn="ctr"/>
                      <a:r>
                        <a:rPr lang="en-US" sz="1800" kern="1200" dirty="0">
                          <a:solidFill>
                            <a:prstClr val="black"/>
                          </a:solidFill>
                          <a:latin typeface="+mn-lt"/>
                          <a:ea typeface="+mn-ea"/>
                          <a:cs typeface="+mn-cs"/>
                        </a:rPr>
                        <a:t>Vary the diet</a:t>
                      </a:r>
                    </a:p>
                    <a:p>
                      <a:pPr algn="ctr"/>
                      <a:endParaRPr lang="en-GB" sz="1800" dirty="0"/>
                    </a:p>
                  </a:txBody>
                  <a:tcPr>
                    <a:solidFill>
                      <a:schemeClr val="accent4">
                        <a:lumMod val="40000"/>
                        <a:lumOff val="60000"/>
                      </a:schemeClr>
                    </a:solidFill>
                  </a:tcPr>
                </a:tc>
                <a:tc>
                  <a:txBody>
                    <a:bodyPr/>
                    <a:lstStyle/>
                    <a:p>
                      <a:endParaRPr lang="en-GB" dirty="0"/>
                    </a:p>
                    <a:p>
                      <a:endParaRPr lang="en-GB" dirty="0"/>
                    </a:p>
                    <a:p>
                      <a:endParaRPr lang="en-GB" dirty="0"/>
                    </a:p>
                    <a:p>
                      <a:endParaRPr lang="en-GB" dirty="0"/>
                    </a:p>
                    <a:p>
                      <a:endParaRPr lang="en-GB" dirty="0"/>
                    </a:p>
                    <a:p>
                      <a:endParaRPr lang="en-GB" dirty="0"/>
                    </a:p>
                  </a:txBody>
                  <a:tcPr/>
                </a:tc>
                <a:extLst>
                  <a:ext uri="{0D108BD9-81ED-4DB2-BD59-A6C34878D82A}">
                    <a16:rowId xmlns:a16="http://schemas.microsoft.com/office/drawing/2014/main" val="3137315618"/>
                  </a:ext>
                </a:extLst>
              </a:tr>
              <a:tr h="1352703">
                <a:tc>
                  <a:txBody>
                    <a:bodyPr/>
                    <a:lstStyle/>
                    <a:p>
                      <a:pPr algn="ctr"/>
                      <a:r>
                        <a:rPr lang="en-US" sz="1800" kern="1200" dirty="0">
                          <a:solidFill>
                            <a:prstClr val="black"/>
                          </a:solidFill>
                          <a:latin typeface="+mn-lt"/>
                          <a:ea typeface="+mn-ea"/>
                          <a:cs typeface="+mn-cs"/>
                        </a:rPr>
                        <a:t>Make it time efficient.</a:t>
                      </a:r>
                      <a:r>
                        <a:rPr lang="en-US" sz="1800" kern="1200" baseline="0" dirty="0">
                          <a:solidFill>
                            <a:prstClr val="black"/>
                          </a:solidFill>
                          <a:latin typeface="+mn-lt"/>
                          <a:ea typeface="+mn-ea"/>
                          <a:cs typeface="+mn-cs"/>
                        </a:rPr>
                        <a:t> </a:t>
                      </a:r>
                      <a:endParaRPr lang="en-US" sz="1800" kern="1200" dirty="0">
                        <a:solidFill>
                          <a:prstClr val="black"/>
                        </a:solidFill>
                        <a:latin typeface="+mn-lt"/>
                        <a:ea typeface="+mn-ea"/>
                        <a:cs typeface="+mn-cs"/>
                      </a:endParaRPr>
                    </a:p>
                    <a:p>
                      <a:pPr algn="ctr"/>
                      <a:r>
                        <a:rPr lang="en-US" sz="1800" kern="1200" dirty="0">
                          <a:solidFill>
                            <a:prstClr val="black"/>
                          </a:solidFill>
                          <a:latin typeface="+mn-lt"/>
                          <a:ea typeface="+mn-ea"/>
                          <a:cs typeface="+mn-cs"/>
                        </a:rPr>
                        <a:t>Make it workload efficient.</a:t>
                      </a:r>
                      <a:endParaRPr lang="en-US" sz="1800" kern="1200" dirty="0">
                        <a:solidFill>
                          <a:schemeClr val="tx1"/>
                        </a:solidFill>
                        <a:latin typeface="+mn-lt"/>
                        <a:ea typeface="+mn-ea"/>
                        <a:cs typeface="+mn-cs"/>
                      </a:endParaRPr>
                    </a:p>
                  </a:txBody>
                  <a:tcPr>
                    <a:solidFill>
                      <a:schemeClr val="accent4">
                        <a:lumMod val="40000"/>
                        <a:lumOff val="60000"/>
                      </a:schemeClr>
                    </a:solidFill>
                  </a:tcPr>
                </a:tc>
                <a:tc>
                  <a:txBody>
                    <a:bodyPr/>
                    <a:lstStyle/>
                    <a:p>
                      <a:endParaRPr lang="en-GB" dirty="0"/>
                    </a:p>
                  </a:txBody>
                  <a:tcPr/>
                </a:tc>
                <a:extLst>
                  <a:ext uri="{0D108BD9-81ED-4DB2-BD59-A6C34878D82A}">
                    <a16:rowId xmlns:a16="http://schemas.microsoft.com/office/drawing/2014/main" val="3957830380"/>
                  </a:ext>
                </a:extLst>
              </a:tr>
            </a:tbl>
          </a:graphicData>
        </a:graphic>
      </p:graphicFrame>
      <p:pic>
        <p:nvPicPr>
          <p:cNvPr id="8" name="Picture 7" descr="A picture containing drawing&#10;&#10;Description automatically generated">
            <a:extLst>
              <a:ext uri="{FF2B5EF4-FFF2-40B4-BE49-F238E27FC236}">
                <a16:creationId xmlns:a16="http://schemas.microsoft.com/office/drawing/2014/main" id="{60F7C4B7-E2E0-4ABD-ADF0-53A4F6E7546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07016" y="143595"/>
            <a:ext cx="512064" cy="509693"/>
          </a:xfrm>
          <a:prstGeom prst="rect">
            <a:avLst/>
          </a:prstGeom>
        </p:spPr>
      </p:pic>
    </p:spTree>
    <p:extLst>
      <p:ext uri="{BB962C8B-B14F-4D97-AF65-F5344CB8AC3E}">
        <p14:creationId xmlns:p14="http://schemas.microsoft.com/office/powerpoint/2010/main" val="23795502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32500" y="727044"/>
            <a:ext cx="6457859" cy="2031325"/>
          </a:xfrm>
          <a:prstGeom prst="rect">
            <a:avLst/>
          </a:prstGeom>
          <a:solidFill>
            <a:schemeClr val="accent4">
              <a:lumMod val="20000"/>
              <a:lumOff val="80000"/>
            </a:schemeClr>
          </a:solidFill>
        </p:spPr>
        <p:txBody>
          <a:bodyPr wrap="square" rtlCol="0">
            <a:spAutoFit/>
          </a:bodyPr>
          <a:lstStyle/>
          <a:p>
            <a:r>
              <a:rPr lang="en-GB" b="1" u="sng" dirty="0"/>
              <a:t>Techniques for Retrieval Practice</a:t>
            </a:r>
          </a:p>
          <a:p>
            <a:endParaRPr lang="en-GB" dirty="0"/>
          </a:p>
          <a:p>
            <a:r>
              <a:rPr lang="en-GB" dirty="0"/>
              <a:t>Resume the video and watch until </a:t>
            </a:r>
            <a:r>
              <a:rPr lang="en-GB" b="1" dirty="0"/>
              <a:t>14.59. </a:t>
            </a:r>
          </a:p>
          <a:p>
            <a:endParaRPr lang="en-GB" dirty="0"/>
          </a:p>
          <a:p>
            <a:r>
              <a:rPr lang="en-GB" dirty="0"/>
              <a:t>We are taken through an example of group work in this section and Tom explains how you can improve the accountability of individuals in the group to ensure everyone is learning. </a:t>
            </a:r>
          </a:p>
        </p:txBody>
      </p:sp>
      <p:pic>
        <p:nvPicPr>
          <p:cNvPr id="8" name="Picture 7"/>
          <p:cNvPicPr>
            <a:picLocks noChangeAspect="1"/>
          </p:cNvPicPr>
          <p:nvPr/>
        </p:nvPicPr>
        <p:blipFill rotWithShape="1">
          <a:blip r:embed="rId2"/>
          <a:srcRect l="54667" t="41259" r="24333" b="27038"/>
          <a:stretch/>
        </p:blipFill>
        <p:spPr>
          <a:xfrm>
            <a:off x="182880" y="1"/>
            <a:ext cx="838200" cy="711806"/>
          </a:xfrm>
          <a:prstGeom prst="rect">
            <a:avLst/>
          </a:prstGeom>
        </p:spPr>
      </p:pic>
      <p:pic>
        <p:nvPicPr>
          <p:cNvPr id="9" name="Picture 8"/>
          <p:cNvPicPr>
            <a:picLocks noChangeAspect="1"/>
          </p:cNvPicPr>
          <p:nvPr/>
        </p:nvPicPr>
        <p:blipFill rotWithShape="1">
          <a:blip r:embed="rId3"/>
          <a:srcRect l="56000" t="39631" r="24917" b="23036"/>
          <a:stretch/>
        </p:blipFill>
        <p:spPr>
          <a:xfrm>
            <a:off x="6201731" y="2894519"/>
            <a:ext cx="352053" cy="387412"/>
          </a:xfrm>
          <a:prstGeom prst="rect">
            <a:avLst/>
          </a:prstGeom>
        </p:spPr>
      </p:pic>
      <p:sp>
        <p:nvSpPr>
          <p:cNvPr id="2" name="TextBox 1"/>
          <p:cNvSpPr txBox="1"/>
          <p:nvPr/>
        </p:nvSpPr>
        <p:spPr>
          <a:xfrm>
            <a:off x="232499" y="2894519"/>
            <a:ext cx="6457859" cy="8956298"/>
          </a:xfrm>
          <a:prstGeom prst="rect">
            <a:avLst/>
          </a:prstGeom>
          <a:noFill/>
          <a:ln>
            <a:solidFill>
              <a:srgbClr val="FF0000"/>
            </a:solidFill>
          </a:ln>
        </p:spPr>
        <p:txBody>
          <a:bodyPr wrap="square" rtlCol="0">
            <a:spAutoFit/>
          </a:bodyPr>
          <a:lstStyle/>
          <a:p>
            <a:r>
              <a:rPr lang="en-GB" b="1" u="sng" dirty="0"/>
              <a:t>Activity 3</a:t>
            </a:r>
            <a:r>
              <a:rPr lang="en-GB" dirty="0"/>
              <a:t>: 10 minutes</a:t>
            </a:r>
          </a:p>
          <a:p>
            <a:endParaRPr lang="en-GB" dirty="0"/>
          </a:p>
          <a:p>
            <a:r>
              <a:rPr lang="en-GB" dirty="0"/>
              <a:t>Take some time to reflect on your own experiences of group work. What might you adapt or change next time you use group work to ensure it is supporting learning? </a:t>
            </a:r>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pic>
        <p:nvPicPr>
          <p:cNvPr id="10" name="Picture 9" descr="A picture containing drawing&#10;&#10;Description automatically generated">
            <a:extLst>
              <a:ext uri="{FF2B5EF4-FFF2-40B4-BE49-F238E27FC236}">
                <a16:creationId xmlns:a16="http://schemas.microsoft.com/office/drawing/2014/main" id="{722D6719-0384-4F11-9320-422EEEE430A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07016" y="143595"/>
            <a:ext cx="512064" cy="509693"/>
          </a:xfrm>
          <a:prstGeom prst="rect">
            <a:avLst/>
          </a:prstGeom>
        </p:spPr>
      </p:pic>
    </p:spTree>
    <p:extLst>
      <p:ext uri="{BB962C8B-B14F-4D97-AF65-F5344CB8AC3E}">
        <p14:creationId xmlns:p14="http://schemas.microsoft.com/office/powerpoint/2010/main" val="321661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 y="810699"/>
            <a:ext cx="6629400" cy="2308324"/>
          </a:xfrm>
          <a:prstGeom prst="rect">
            <a:avLst/>
          </a:prstGeom>
          <a:solidFill>
            <a:schemeClr val="accent4">
              <a:lumMod val="20000"/>
              <a:lumOff val="80000"/>
            </a:schemeClr>
          </a:solidFill>
        </p:spPr>
        <p:txBody>
          <a:bodyPr wrap="square" rtlCol="0">
            <a:spAutoFit/>
          </a:bodyPr>
          <a:lstStyle/>
          <a:p>
            <a:r>
              <a:rPr lang="en-GB" b="1" u="sng" dirty="0"/>
              <a:t>Use of Terminology</a:t>
            </a:r>
          </a:p>
          <a:p>
            <a:endParaRPr lang="en-GB" b="1" u="sng" dirty="0"/>
          </a:p>
          <a:p>
            <a:r>
              <a:rPr lang="en-GB" dirty="0"/>
              <a:t>Resume the video and watch until 23.00. </a:t>
            </a:r>
          </a:p>
          <a:p>
            <a:endParaRPr lang="en-GB" dirty="0"/>
          </a:p>
          <a:p>
            <a:r>
              <a:rPr lang="en-GB" dirty="0"/>
              <a:t>Tom looks at the use of terminology in the classroom and discusses the importance of students needing to say the words they are learning. As teachers we need to ask, do all students know all the words? </a:t>
            </a:r>
          </a:p>
        </p:txBody>
      </p:sp>
      <p:sp>
        <p:nvSpPr>
          <p:cNvPr id="5" name="TextBox 4"/>
          <p:cNvSpPr txBox="1"/>
          <p:nvPr/>
        </p:nvSpPr>
        <p:spPr>
          <a:xfrm>
            <a:off x="121920" y="3390381"/>
            <a:ext cx="6629400" cy="8679299"/>
          </a:xfrm>
          <a:prstGeom prst="rect">
            <a:avLst/>
          </a:prstGeom>
          <a:noFill/>
          <a:ln>
            <a:solidFill>
              <a:srgbClr val="FF0000"/>
            </a:solidFill>
          </a:ln>
        </p:spPr>
        <p:txBody>
          <a:bodyPr wrap="square" rtlCol="0">
            <a:spAutoFit/>
          </a:bodyPr>
          <a:lstStyle/>
          <a:p>
            <a:r>
              <a:rPr lang="en-GB" b="1" u="sng" dirty="0"/>
              <a:t>Activity 4: </a:t>
            </a:r>
            <a:r>
              <a:rPr lang="en-GB" dirty="0"/>
              <a:t>20 minutes </a:t>
            </a:r>
          </a:p>
          <a:p>
            <a:endParaRPr lang="en-GB" b="1" u="sng" dirty="0"/>
          </a:p>
          <a:p>
            <a:r>
              <a:rPr lang="en-GB" b="1" dirty="0"/>
              <a:t>Make some initial notes below on the key information given by Tom regarding the teaching of terminology/vocabulary in the classroom: </a:t>
            </a:r>
          </a:p>
          <a:p>
            <a:endParaRPr lang="en-GB" b="1" u="sng" dirty="0"/>
          </a:p>
          <a:p>
            <a:endParaRPr lang="en-GB" b="1" u="sng" dirty="0"/>
          </a:p>
          <a:p>
            <a:endParaRPr lang="en-GB" b="1" u="sng" dirty="0"/>
          </a:p>
          <a:p>
            <a:endParaRPr lang="en-GB" b="1" u="sng" dirty="0"/>
          </a:p>
          <a:p>
            <a:endParaRPr lang="en-GB" b="1" u="sng" dirty="0"/>
          </a:p>
          <a:p>
            <a:endParaRPr lang="en-GB" b="1" dirty="0"/>
          </a:p>
          <a:p>
            <a:r>
              <a:rPr lang="en-GB" b="1" dirty="0"/>
              <a:t>Now consider your typical approach to introducing new vocabulary and detail it below: </a:t>
            </a:r>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r>
              <a:rPr lang="en-GB" b="1" dirty="0"/>
              <a:t>Taking into account your learning from this section of the video, what steps might you take to make improvements to this practice</a:t>
            </a:r>
            <a:r>
              <a:rPr lang="en-GB" b="1" u="sng" dirty="0"/>
              <a:t>?</a:t>
            </a:r>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p:txBody>
      </p:sp>
      <p:pic>
        <p:nvPicPr>
          <p:cNvPr id="7" name="Picture 6"/>
          <p:cNvPicPr>
            <a:picLocks noChangeAspect="1"/>
          </p:cNvPicPr>
          <p:nvPr/>
        </p:nvPicPr>
        <p:blipFill rotWithShape="1">
          <a:blip r:embed="rId2"/>
          <a:srcRect l="54667" t="41259" r="24333" b="27038"/>
          <a:stretch/>
        </p:blipFill>
        <p:spPr>
          <a:xfrm>
            <a:off x="445088" y="164223"/>
            <a:ext cx="624840" cy="530619"/>
          </a:xfrm>
          <a:prstGeom prst="rect">
            <a:avLst/>
          </a:prstGeom>
        </p:spPr>
      </p:pic>
      <p:pic>
        <p:nvPicPr>
          <p:cNvPr id="8" name="Picture 7"/>
          <p:cNvPicPr>
            <a:picLocks noChangeAspect="1"/>
          </p:cNvPicPr>
          <p:nvPr/>
        </p:nvPicPr>
        <p:blipFill rotWithShape="1">
          <a:blip r:embed="rId3"/>
          <a:srcRect l="56000" t="39631" r="24917" b="23036"/>
          <a:stretch/>
        </p:blipFill>
        <p:spPr>
          <a:xfrm>
            <a:off x="6201731" y="3516543"/>
            <a:ext cx="412429" cy="453852"/>
          </a:xfrm>
          <a:prstGeom prst="rect">
            <a:avLst/>
          </a:prstGeom>
        </p:spPr>
      </p:pic>
      <p:pic>
        <p:nvPicPr>
          <p:cNvPr id="9" name="Picture 8" descr="A picture containing drawing&#10;&#10;Description automatically generated">
            <a:extLst>
              <a:ext uri="{FF2B5EF4-FFF2-40B4-BE49-F238E27FC236}">
                <a16:creationId xmlns:a16="http://schemas.microsoft.com/office/drawing/2014/main" id="{CFB4E6A4-C9F1-4A42-83C1-D5C5725C75B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07016" y="143595"/>
            <a:ext cx="512064" cy="509693"/>
          </a:xfrm>
          <a:prstGeom prst="rect">
            <a:avLst/>
          </a:prstGeom>
        </p:spPr>
      </p:pic>
    </p:spTree>
    <p:extLst>
      <p:ext uri="{BB962C8B-B14F-4D97-AF65-F5344CB8AC3E}">
        <p14:creationId xmlns:p14="http://schemas.microsoft.com/office/powerpoint/2010/main" val="2590038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 y="810699"/>
            <a:ext cx="6629400" cy="2308324"/>
          </a:xfrm>
          <a:prstGeom prst="rect">
            <a:avLst/>
          </a:prstGeom>
          <a:solidFill>
            <a:schemeClr val="accent4">
              <a:lumMod val="20000"/>
              <a:lumOff val="80000"/>
            </a:schemeClr>
          </a:solidFill>
        </p:spPr>
        <p:txBody>
          <a:bodyPr wrap="square" rtlCol="0">
            <a:spAutoFit/>
          </a:bodyPr>
          <a:lstStyle/>
          <a:p>
            <a:r>
              <a:rPr lang="en-GB" b="1" u="sng" dirty="0"/>
              <a:t>Improving Retrieval Practice</a:t>
            </a:r>
          </a:p>
          <a:p>
            <a:endParaRPr lang="en-GB" b="1" u="sng" dirty="0"/>
          </a:p>
          <a:p>
            <a:r>
              <a:rPr lang="en-GB" dirty="0"/>
              <a:t>Resume the video and watch until the end. </a:t>
            </a:r>
          </a:p>
          <a:p>
            <a:endParaRPr lang="en-GB" dirty="0"/>
          </a:p>
          <a:p>
            <a:r>
              <a:rPr lang="en-GB" dirty="0"/>
              <a:t>Tom encourages teachers to reflect on how well they currently do retrieval practice. This links back to Session 1 when we thought about self-awareness and ensuring we were being honest about our own practice. </a:t>
            </a:r>
          </a:p>
        </p:txBody>
      </p:sp>
      <p:sp>
        <p:nvSpPr>
          <p:cNvPr id="5" name="TextBox 4"/>
          <p:cNvSpPr txBox="1"/>
          <p:nvPr/>
        </p:nvSpPr>
        <p:spPr>
          <a:xfrm>
            <a:off x="121920" y="3390381"/>
            <a:ext cx="6629400" cy="8679299"/>
          </a:xfrm>
          <a:prstGeom prst="rect">
            <a:avLst/>
          </a:prstGeom>
          <a:noFill/>
          <a:ln>
            <a:solidFill>
              <a:srgbClr val="FF0000"/>
            </a:solidFill>
          </a:ln>
        </p:spPr>
        <p:txBody>
          <a:bodyPr wrap="square" rtlCol="0">
            <a:spAutoFit/>
          </a:bodyPr>
          <a:lstStyle/>
          <a:p>
            <a:r>
              <a:rPr lang="en-GB" b="1" u="sng" dirty="0"/>
              <a:t>Activity 5: </a:t>
            </a:r>
            <a:r>
              <a:rPr lang="en-GB" dirty="0"/>
              <a:t>25 minutes </a:t>
            </a:r>
          </a:p>
          <a:p>
            <a:endParaRPr lang="en-GB" b="1" u="sng" dirty="0"/>
          </a:p>
          <a:p>
            <a:r>
              <a:rPr lang="en-GB" b="1" dirty="0"/>
              <a:t>How well do you do retrieval practice? Consider the everything discussed in the video and take this into consideration in your response. </a:t>
            </a:r>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r>
              <a:rPr lang="en-GB" b="1" dirty="0"/>
              <a:t>What could you specifically tighten up? Give at least two examples of strategies you are going to try and how you will use them in your subject. </a:t>
            </a:r>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p:txBody>
      </p:sp>
      <p:pic>
        <p:nvPicPr>
          <p:cNvPr id="7" name="Picture 6"/>
          <p:cNvPicPr>
            <a:picLocks noChangeAspect="1"/>
          </p:cNvPicPr>
          <p:nvPr/>
        </p:nvPicPr>
        <p:blipFill rotWithShape="1">
          <a:blip r:embed="rId2"/>
          <a:srcRect l="54667" t="41259" r="24333" b="27038"/>
          <a:stretch/>
        </p:blipFill>
        <p:spPr>
          <a:xfrm>
            <a:off x="445088" y="164223"/>
            <a:ext cx="624840" cy="530619"/>
          </a:xfrm>
          <a:prstGeom prst="rect">
            <a:avLst/>
          </a:prstGeom>
        </p:spPr>
      </p:pic>
      <p:pic>
        <p:nvPicPr>
          <p:cNvPr id="8" name="Picture 7"/>
          <p:cNvPicPr>
            <a:picLocks noChangeAspect="1"/>
          </p:cNvPicPr>
          <p:nvPr/>
        </p:nvPicPr>
        <p:blipFill rotWithShape="1">
          <a:blip r:embed="rId3"/>
          <a:srcRect l="56000" t="39631" r="24917" b="23036"/>
          <a:stretch/>
        </p:blipFill>
        <p:spPr>
          <a:xfrm>
            <a:off x="6201731" y="3516543"/>
            <a:ext cx="412429" cy="453852"/>
          </a:xfrm>
          <a:prstGeom prst="rect">
            <a:avLst/>
          </a:prstGeom>
        </p:spPr>
      </p:pic>
      <p:pic>
        <p:nvPicPr>
          <p:cNvPr id="9" name="Picture 8" descr="A picture containing drawing&#10;&#10;Description automatically generated">
            <a:extLst>
              <a:ext uri="{FF2B5EF4-FFF2-40B4-BE49-F238E27FC236}">
                <a16:creationId xmlns:a16="http://schemas.microsoft.com/office/drawing/2014/main" id="{DF3D3221-120A-486B-8669-EDA7802F6A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07016" y="143595"/>
            <a:ext cx="512064" cy="509693"/>
          </a:xfrm>
          <a:prstGeom prst="rect">
            <a:avLst/>
          </a:prstGeom>
        </p:spPr>
      </p:pic>
    </p:spTree>
    <p:extLst>
      <p:ext uri="{BB962C8B-B14F-4D97-AF65-F5344CB8AC3E}">
        <p14:creationId xmlns:p14="http://schemas.microsoft.com/office/powerpoint/2010/main" val="37451302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8120" y="289560"/>
            <a:ext cx="6492240" cy="11726287"/>
          </a:xfrm>
          <a:prstGeom prst="rect">
            <a:avLst/>
          </a:prstGeom>
          <a:noFill/>
          <a:ln>
            <a:solidFill>
              <a:srgbClr val="FF0000"/>
            </a:solidFill>
          </a:ln>
        </p:spPr>
        <p:txBody>
          <a:bodyPr wrap="square" rtlCol="0">
            <a:spAutoFit/>
          </a:bodyPr>
          <a:lstStyle/>
          <a:p>
            <a:r>
              <a:rPr lang="en-GB" b="1" u="sng" dirty="0"/>
              <a:t>Final Reflections</a:t>
            </a:r>
          </a:p>
          <a:p>
            <a:endParaRPr lang="en-GB" dirty="0"/>
          </a:p>
          <a:p>
            <a:r>
              <a:rPr lang="en-GB" b="1" u="sng" dirty="0"/>
              <a:t>Activity 6</a:t>
            </a:r>
            <a:r>
              <a:rPr lang="en-GB" dirty="0"/>
              <a:t>: 20-30 minutes</a:t>
            </a:r>
          </a:p>
          <a:p>
            <a:endParaRPr lang="en-GB" dirty="0"/>
          </a:p>
          <a:p>
            <a:r>
              <a:rPr lang="en-GB" dirty="0"/>
              <a:t>Take some time to reflect on the video and your learning and make some notes on the following prompts:</a:t>
            </a:r>
          </a:p>
          <a:p>
            <a:endParaRPr lang="en-GB" dirty="0"/>
          </a:p>
          <a:p>
            <a:r>
              <a:rPr lang="en-GB" dirty="0">
                <a:solidFill>
                  <a:srgbClr val="002060"/>
                </a:solidFill>
              </a:rPr>
              <a:t>Key takeaways from the session are…</a:t>
            </a:r>
          </a:p>
          <a:p>
            <a:pPr marL="285750" indent="-285750">
              <a:buFont typeface="Arial" panose="020B0604020202020204" pitchFamily="34" charset="0"/>
              <a:buChar char="•"/>
            </a:pPr>
            <a:r>
              <a:rPr lang="en-GB" dirty="0"/>
              <a:t>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 </a:t>
            </a:r>
          </a:p>
          <a:p>
            <a:endParaRPr lang="en-GB" dirty="0"/>
          </a:p>
          <a:p>
            <a:endParaRPr lang="en-GB" dirty="0"/>
          </a:p>
          <a:p>
            <a:endParaRPr lang="en-GB" dirty="0"/>
          </a:p>
          <a:p>
            <a:r>
              <a:rPr lang="en-GB" dirty="0">
                <a:solidFill>
                  <a:srgbClr val="002060"/>
                </a:solidFill>
              </a:rPr>
              <a:t>Thinking about the emphasis on precision of knowledge, key actions I will now take are…</a:t>
            </a:r>
          </a:p>
          <a:p>
            <a:endParaRPr lang="en-GB" dirty="0">
              <a:solidFill>
                <a:srgbClr val="002060"/>
              </a:solidFill>
            </a:endParaRPr>
          </a:p>
          <a:p>
            <a:pPr marL="285750" indent="-285750">
              <a:buFont typeface="Wingdings" panose="05000000000000000000" pitchFamily="2" charset="2"/>
              <a:buChar char="ü"/>
            </a:pPr>
            <a:r>
              <a:rPr lang="en-GB" dirty="0"/>
              <a:t>  </a:t>
            </a:r>
          </a:p>
          <a:p>
            <a:pPr marL="285750" indent="-285750">
              <a:buFont typeface="Wingdings" panose="05000000000000000000" pitchFamily="2" charset="2"/>
              <a:buChar char="ü"/>
            </a:pPr>
            <a:endParaRPr lang="en-GB" dirty="0"/>
          </a:p>
          <a:p>
            <a:pPr marL="285750" indent="-285750">
              <a:buFont typeface="Wingdings" panose="05000000000000000000" pitchFamily="2" charset="2"/>
              <a:buChar char="ü"/>
            </a:pPr>
            <a:r>
              <a:rPr lang="en-GB" dirty="0"/>
              <a:t> </a:t>
            </a:r>
          </a:p>
          <a:p>
            <a:pPr marL="285750" indent="-285750">
              <a:buFont typeface="Wingdings" panose="05000000000000000000" pitchFamily="2" charset="2"/>
              <a:buChar char="ü"/>
            </a:pPr>
            <a:endParaRPr lang="en-GB" dirty="0"/>
          </a:p>
          <a:p>
            <a:pPr marL="285750" indent="-285750">
              <a:buFont typeface="Wingdings" panose="05000000000000000000" pitchFamily="2" charset="2"/>
              <a:buChar char="ü"/>
            </a:pPr>
            <a:r>
              <a:rPr lang="en-GB" dirty="0"/>
              <a:t> </a:t>
            </a:r>
          </a:p>
          <a:p>
            <a:pPr marL="285750" indent="-285750">
              <a:buFont typeface="Wingdings" panose="05000000000000000000" pitchFamily="2" charset="2"/>
              <a:buChar char="ü"/>
            </a:pPr>
            <a:endParaRPr lang="en-GB" dirty="0"/>
          </a:p>
          <a:p>
            <a:pPr marL="285750" indent="-285750">
              <a:buFont typeface="Wingdings" panose="05000000000000000000" pitchFamily="2" charset="2"/>
              <a:buChar char="ü"/>
            </a:pPr>
            <a:r>
              <a:rPr lang="en-GB" dirty="0"/>
              <a:t>  </a:t>
            </a:r>
          </a:p>
          <a:p>
            <a:endParaRPr lang="en-GB" dirty="0"/>
          </a:p>
          <a:p>
            <a:endParaRPr lang="en-GB" dirty="0"/>
          </a:p>
          <a:p>
            <a:endParaRPr lang="en-GB" dirty="0"/>
          </a:p>
          <a:p>
            <a:r>
              <a:rPr lang="en-GB" dirty="0">
                <a:solidFill>
                  <a:srgbClr val="002060"/>
                </a:solidFill>
              </a:rPr>
              <a:t>I would still like to know more about or need some additional support with…</a:t>
            </a:r>
          </a:p>
          <a:p>
            <a:pPr marL="285750" indent="-285750">
              <a:buFont typeface="Courier New" panose="02070309020205020404" pitchFamily="49" charset="0"/>
              <a:buChar char="o"/>
            </a:pPr>
            <a:r>
              <a:rPr lang="en-GB" dirty="0"/>
              <a:t> </a:t>
            </a:r>
          </a:p>
          <a:p>
            <a:pPr marL="285750" indent="-285750">
              <a:buFont typeface="Courier New" panose="02070309020205020404" pitchFamily="49" charset="0"/>
              <a:buChar char="o"/>
            </a:pPr>
            <a:endParaRPr lang="en-GB" dirty="0"/>
          </a:p>
          <a:p>
            <a:pPr marL="285750" indent="-285750">
              <a:buFont typeface="Courier New" panose="02070309020205020404" pitchFamily="49" charset="0"/>
              <a:buChar char="o"/>
            </a:pPr>
            <a:r>
              <a:rPr lang="en-GB" dirty="0"/>
              <a:t> </a:t>
            </a:r>
          </a:p>
          <a:p>
            <a:pPr marL="285750" indent="-285750">
              <a:buFont typeface="Courier New" panose="02070309020205020404" pitchFamily="49" charset="0"/>
              <a:buChar char="o"/>
            </a:pPr>
            <a:endParaRPr lang="en-GB" dirty="0"/>
          </a:p>
          <a:p>
            <a:pPr marL="285750" indent="-285750">
              <a:buFont typeface="Courier New" panose="02070309020205020404" pitchFamily="49" charset="0"/>
              <a:buChar char="o"/>
            </a:pPr>
            <a:r>
              <a:rPr lang="en-GB" dirty="0"/>
              <a:t> </a:t>
            </a:r>
          </a:p>
          <a:p>
            <a:pPr marL="285750" indent="-285750">
              <a:buFont typeface="Courier New" panose="02070309020205020404" pitchFamily="49" charset="0"/>
              <a:buChar char="o"/>
            </a:pPr>
            <a:endParaRPr lang="en-GB" dirty="0"/>
          </a:p>
          <a:p>
            <a:pPr marL="285750" indent="-285750">
              <a:buFont typeface="Courier New" panose="02070309020205020404" pitchFamily="49" charset="0"/>
              <a:buChar char="o"/>
            </a:pPr>
            <a:r>
              <a:rPr lang="en-GB" dirty="0"/>
              <a:t> </a:t>
            </a:r>
          </a:p>
          <a:p>
            <a:pPr marL="285750" indent="-285750">
              <a:buFont typeface="Courier New" panose="02070309020205020404" pitchFamily="49" charset="0"/>
              <a:buChar char="o"/>
            </a:pPr>
            <a:endParaRPr lang="en-GB" dirty="0"/>
          </a:p>
          <a:p>
            <a:endParaRPr lang="en-GB" dirty="0"/>
          </a:p>
        </p:txBody>
      </p:sp>
      <p:pic>
        <p:nvPicPr>
          <p:cNvPr id="4" name="Picture 3"/>
          <p:cNvPicPr>
            <a:picLocks noChangeAspect="1"/>
          </p:cNvPicPr>
          <p:nvPr/>
        </p:nvPicPr>
        <p:blipFill rotWithShape="1">
          <a:blip r:embed="rId2"/>
          <a:srcRect l="56000" t="39631" r="24917" b="23036"/>
          <a:stretch/>
        </p:blipFill>
        <p:spPr>
          <a:xfrm>
            <a:off x="5507015" y="366262"/>
            <a:ext cx="527076" cy="580014"/>
          </a:xfrm>
          <a:prstGeom prst="rect">
            <a:avLst/>
          </a:prstGeom>
        </p:spPr>
      </p:pic>
      <p:pic>
        <p:nvPicPr>
          <p:cNvPr id="5" name="Picture 4" descr="A picture containing drawing&#10;&#10;Description automatically generated">
            <a:extLst>
              <a:ext uri="{FF2B5EF4-FFF2-40B4-BE49-F238E27FC236}">
                <a16:creationId xmlns:a16="http://schemas.microsoft.com/office/drawing/2014/main" id="{2E0CA762-42A5-4643-99BD-0A6E7166D02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07016" y="143595"/>
            <a:ext cx="512064" cy="509693"/>
          </a:xfrm>
          <a:prstGeom prst="rect">
            <a:avLst/>
          </a:prstGeom>
        </p:spPr>
      </p:pic>
    </p:spTree>
    <p:extLst>
      <p:ext uri="{BB962C8B-B14F-4D97-AF65-F5344CB8AC3E}">
        <p14:creationId xmlns:p14="http://schemas.microsoft.com/office/powerpoint/2010/main" val="356961821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F1092D1D98EB04A9CD5757F09EF90C6" ma:contentTypeVersion="11" ma:contentTypeDescription="Create a new document." ma:contentTypeScope="" ma:versionID="5d1222ccf2c63d1dccde23eb552560b2">
  <xsd:schema xmlns:xsd="http://www.w3.org/2001/XMLSchema" xmlns:xs="http://www.w3.org/2001/XMLSchema" xmlns:p="http://schemas.microsoft.com/office/2006/metadata/properties" xmlns:ns2="e292a9c6-14b3-4768-adf5-fae5f2aa8e65" xmlns:ns3="c9205dc0-d474-4408-9e20-c0bd9689d362" targetNamespace="http://schemas.microsoft.com/office/2006/metadata/properties" ma:root="true" ma:fieldsID="5c787778b9899bb660e51a24d5e277f9" ns2:_="" ns3:_="">
    <xsd:import namespace="e292a9c6-14b3-4768-adf5-fae5f2aa8e65"/>
    <xsd:import namespace="c9205dc0-d474-4408-9e20-c0bd9689d36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292a9c6-14b3-4768-adf5-fae5f2aa8e6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9205dc0-d474-4408-9e20-c0bd9689d362"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802673C-D7E5-4C68-A494-65DE84B476B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292a9c6-14b3-4768-adf5-fae5f2aa8e65"/>
    <ds:schemaRef ds:uri="c9205dc0-d474-4408-9e20-c0bd9689d36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012AC59-1EDD-4E5C-AB0C-AA100E2423E6}">
  <ds:schemaRefs>
    <ds:schemaRef ds:uri="http://schemas.microsoft.com/sharepoint/v3/contenttype/forms"/>
  </ds:schemaRefs>
</ds:datastoreItem>
</file>

<file path=customXml/itemProps3.xml><?xml version="1.0" encoding="utf-8"?>
<ds:datastoreItem xmlns:ds="http://schemas.openxmlformats.org/officeDocument/2006/customXml" ds:itemID="{2B5C223C-62BF-4B94-8801-613AE22B33FC}">
  <ds:schemaRefs>
    <ds:schemaRef ds:uri="http://purl.org/dc/elements/1.1/"/>
    <ds:schemaRef ds:uri="e292a9c6-14b3-4768-adf5-fae5f2aa8e65"/>
    <ds:schemaRef ds:uri="http://purl.org/dc/dcmitype/"/>
    <ds:schemaRef ds:uri="http://www.w3.org/XML/1998/namespace"/>
    <ds:schemaRef ds:uri="http://schemas.microsoft.com/office/infopath/2007/PartnerControls"/>
    <ds:schemaRef ds:uri="http://schemas.microsoft.com/office/2006/documentManagement/types"/>
    <ds:schemaRef ds:uri="http://purl.org/dc/terms/"/>
    <ds:schemaRef ds:uri="http://schemas.openxmlformats.org/package/2006/metadata/core-properties"/>
    <ds:schemaRef ds:uri="c9205dc0-d474-4408-9e20-c0bd9689d362"/>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Office Theme</Template>
  <TotalTime>1570</TotalTime>
  <Words>739</Words>
  <Application>Microsoft Office PowerPoint</Application>
  <PresentationFormat>Widescreen</PresentationFormat>
  <Paragraphs>252</Paragraphs>
  <Slides>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Calibri</vt:lpstr>
      <vt:lpstr>Calibri Light</vt:lpstr>
      <vt:lpstr>Courier New</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Thamesview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Sue Gill-Daintith</cp:lastModifiedBy>
  <cp:revision>64</cp:revision>
  <dcterms:created xsi:type="dcterms:W3CDTF">2020-03-26T12:58:39Z</dcterms:created>
  <dcterms:modified xsi:type="dcterms:W3CDTF">2020-06-12T09:21:02Z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0x0101007F1092D1D98EB04A9CD5757F09EF90C6</vt:lpwstr>
  </property>
</Properties>
</file>