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314" r:id="rId6"/>
    <p:sldId id="310" r:id="rId7"/>
    <p:sldId id="301" r:id="rId8"/>
    <p:sldId id="30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FE8664-2BAF-4714-8CDC-7DA4AE05CD36}" v="5" dt="2024-02-26T16:40:06.143"/>
    <p1510:client id="{A805248B-315B-4D00-A92E-8500B3C3A0B4}" v="8" dt="2024-02-26T15:42:26.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54B1F-A9C1-57FF-B448-6D73055D29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C4662F7-DBAF-009F-DDA9-ECFDDCB3D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A42E9C-6CD2-7503-E6B5-19F5A0CB3B97}"/>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5" name="Footer Placeholder 4">
            <a:extLst>
              <a:ext uri="{FF2B5EF4-FFF2-40B4-BE49-F238E27FC236}">
                <a16:creationId xmlns:a16="http://schemas.microsoft.com/office/drawing/2014/main" id="{0B7E85C9-4547-F24D-9A60-ECC40B73D0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EA461B-D67E-B54E-96EE-2FCCCEE9576E}"/>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21473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4854E-DA69-33FB-48B1-7EA308D137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0E23651-5E6D-1C3B-6DE4-5A295C2133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664D42-03B6-5930-68D2-EE6380CF3731}"/>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5" name="Footer Placeholder 4">
            <a:extLst>
              <a:ext uri="{FF2B5EF4-FFF2-40B4-BE49-F238E27FC236}">
                <a16:creationId xmlns:a16="http://schemas.microsoft.com/office/drawing/2014/main" id="{98F340C7-EE0E-6500-34B5-F34EFFF821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B9C824-9A5E-7F9B-C896-700C291A2096}"/>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3431234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6196B1-D047-FBE5-E53E-C119B06BF1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EC16E5-0C25-B3AE-8EC2-5140EBD4BF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24864B-7AFD-503E-A994-E6CD89DA6606}"/>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5" name="Footer Placeholder 4">
            <a:extLst>
              <a:ext uri="{FF2B5EF4-FFF2-40B4-BE49-F238E27FC236}">
                <a16:creationId xmlns:a16="http://schemas.microsoft.com/office/drawing/2014/main" id="{FF675C1B-D2A1-51EB-22DE-50627086EE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E4D70A-6D51-F558-04E3-1FD72AF3DAC2}"/>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708992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2C3CF-CCF2-B64E-7B89-E4707584A9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761F7F-6506-FD7C-A031-25CD7774B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1E8F2E-8981-C213-B1B1-148E3C0B280E}"/>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5" name="Footer Placeholder 4">
            <a:extLst>
              <a:ext uri="{FF2B5EF4-FFF2-40B4-BE49-F238E27FC236}">
                <a16:creationId xmlns:a16="http://schemas.microsoft.com/office/drawing/2014/main" id="{6752E5FF-FEB4-CBE0-E6B4-C0478C40D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AF096C-2332-B038-6B9F-89FF0EAED690}"/>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356582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83081-2F5C-45DC-9628-624C41192C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E0189F-AF48-7B3E-9304-4C85E5CC6A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FA2C92-793A-2FFC-D0FF-A41E3C3955CA}"/>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5" name="Footer Placeholder 4">
            <a:extLst>
              <a:ext uri="{FF2B5EF4-FFF2-40B4-BE49-F238E27FC236}">
                <a16:creationId xmlns:a16="http://schemas.microsoft.com/office/drawing/2014/main" id="{4A091A31-6434-3EAB-D719-5AA58E382C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95679-8FCF-9EF8-4DFF-B8F69504EE99}"/>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173567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4C5B8-54D7-7891-3AD8-DCA85EC4DD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0B032C-4326-A0F6-2F43-3A53D0FD3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A054E89-47FF-DAB2-C631-AC7B7105C2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A7B638-24E7-0135-8E89-A5DA5020ABF3}"/>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6" name="Footer Placeholder 5">
            <a:extLst>
              <a:ext uri="{FF2B5EF4-FFF2-40B4-BE49-F238E27FC236}">
                <a16:creationId xmlns:a16="http://schemas.microsoft.com/office/drawing/2014/main" id="{8EEE0BC7-CC87-D366-CD9F-67D3DE460C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685590-7F6B-6E97-A345-40C496D485F2}"/>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334953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1EF65-106D-A043-8A2E-535DCE2360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A88DAA-92BD-E89F-3042-2269A7246C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126B4C-2C16-7B44-DE9B-0A1A94EC5B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F949D85-1FFD-7A9B-9A7A-75AB92AB31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AC74CB-DBC8-DAF9-0629-7E08721544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51B0F4-1263-B9B7-FEBD-C7DAB8887A38}"/>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8" name="Footer Placeholder 7">
            <a:extLst>
              <a:ext uri="{FF2B5EF4-FFF2-40B4-BE49-F238E27FC236}">
                <a16:creationId xmlns:a16="http://schemas.microsoft.com/office/drawing/2014/main" id="{A402C442-6678-C938-BAFF-463C1D5C2D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2B8C73F-2E6D-85A2-101E-1659AC61DF1B}"/>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503755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58B85-1976-DC1E-0A42-AD08904004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E366246-50AD-57C7-6A69-FF0D9661FD9E}"/>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4" name="Footer Placeholder 3">
            <a:extLst>
              <a:ext uri="{FF2B5EF4-FFF2-40B4-BE49-F238E27FC236}">
                <a16:creationId xmlns:a16="http://schemas.microsoft.com/office/drawing/2014/main" id="{EC6CDAC1-6868-841B-41ED-291A648E2F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45F753-F76F-F2AF-1725-77203053E39F}"/>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3145690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0690D4-F1AF-E997-E813-BCB11B283F5F}"/>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3" name="Footer Placeholder 2">
            <a:extLst>
              <a:ext uri="{FF2B5EF4-FFF2-40B4-BE49-F238E27FC236}">
                <a16:creationId xmlns:a16="http://schemas.microsoft.com/office/drawing/2014/main" id="{E6B1E867-1F65-0CD3-B27D-207F5E0137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12E215-F632-F2B2-5368-496574DB5909}"/>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1067097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C86D2-4495-FBA9-E1F7-F2594DE916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890A67-0BCF-AEFE-4B09-8DF1F3CE3B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B357CA-B212-CB56-9C1E-9D73D9F004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9080B-CA8D-C7F2-48D6-E02926362D69}"/>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6" name="Footer Placeholder 5">
            <a:extLst>
              <a:ext uri="{FF2B5EF4-FFF2-40B4-BE49-F238E27FC236}">
                <a16:creationId xmlns:a16="http://schemas.microsoft.com/office/drawing/2014/main" id="{56E81D69-8D52-90D7-466A-A18E4D8949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85B1E2-E2CE-B93D-29B8-0470604ED000}"/>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1547877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BB886-A866-95B3-E671-A2A67DA34A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4E3EAC-B9A3-34F2-40FC-756660BD4E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3463E1-626B-DE82-66B7-E41779967A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070F49-7C8C-3C01-E0CB-5DBB63DABE89}"/>
              </a:ext>
            </a:extLst>
          </p:cNvPr>
          <p:cNvSpPr>
            <a:spLocks noGrp="1"/>
          </p:cNvSpPr>
          <p:nvPr>
            <p:ph type="dt" sz="half" idx="10"/>
          </p:nvPr>
        </p:nvSpPr>
        <p:spPr/>
        <p:txBody>
          <a:bodyPr/>
          <a:lstStyle/>
          <a:p>
            <a:fld id="{823615C2-B0B9-45E2-80D3-C7380C81B0D1}" type="datetimeFigureOut">
              <a:rPr lang="en-GB" smtClean="0"/>
              <a:t>15/05/2024</a:t>
            </a:fld>
            <a:endParaRPr lang="en-GB"/>
          </a:p>
        </p:txBody>
      </p:sp>
      <p:sp>
        <p:nvSpPr>
          <p:cNvPr id="6" name="Footer Placeholder 5">
            <a:extLst>
              <a:ext uri="{FF2B5EF4-FFF2-40B4-BE49-F238E27FC236}">
                <a16:creationId xmlns:a16="http://schemas.microsoft.com/office/drawing/2014/main" id="{BFBC4399-80A1-F1DD-2B53-AB181CEE0B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84427D-2629-F487-FA38-0E2E8738ABB5}"/>
              </a:ext>
            </a:extLst>
          </p:cNvPr>
          <p:cNvSpPr>
            <a:spLocks noGrp="1"/>
          </p:cNvSpPr>
          <p:nvPr>
            <p:ph type="sldNum" sz="quarter" idx="12"/>
          </p:nvPr>
        </p:nvSpPr>
        <p:spPr/>
        <p:txBody>
          <a:bodyPr/>
          <a:lstStyle/>
          <a:p>
            <a:fld id="{FD6103FB-C999-4EFA-AC06-9387F2A09F15}" type="slidenum">
              <a:rPr lang="en-GB" smtClean="0"/>
              <a:t>‹#›</a:t>
            </a:fld>
            <a:endParaRPr lang="en-GB"/>
          </a:p>
        </p:txBody>
      </p:sp>
    </p:spTree>
    <p:extLst>
      <p:ext uri="{BB962C8B-B14F-4D97-AF65-F5344CB8AC3E}">
        <p14:creationId xmlns:p14="http://schemas.microsoft.com/office/powerpoint/2010/main" val="3708304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A995A9-0B86-541D-4694-5FD84C1C29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F5FA326-B74E-F897-953E-D0B77262F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90F13C-66DB-374B-50C2-E6038A968C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615C2-B0B9-45E2-80D3-C7380C81B0D1}" type="datetimeFigureOut">
              <a:rPr lang="en-GB" smtClean="0"/>
              <a:t>15/05/2024</a:t>
            </a:fld>
            <a:endParaRPr lang="en-GB"/>
          </a:p>
        </p:txBody>
      </p:sp>
      <p:sp>
        <p:nvSpPr>
          <p:cNvPr id="5" name="Footer Placeholder 4">
            <a:extLst>
              <a:ext uri="{FF2B5EF4-FFF2-40B4-BE49-F238E27FC236}">
                <a16:creationId xmlns:a16="http://schemas.microsoft.com/office/drawing/2014/main" id="{7069BF8F-43D0-A02B-A5C3-C09D3F56BA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549F85D-7E71-F0E4-E655-DD2DF397A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103FB-C999-4EFA-AC06-9387F2A09F15}" type="slidenum">
              <a:rPr lang="en-GB" smtClean="0"/>
              <a:t>‹#›</a:t>
            </a:fld>
            <a:endParaRPr lang="en-GB"/>
          </a:p>
        </p:txBody>
      </p:sp>
    </p:spTree>
    <p:extLst>
      <p:ext uri="{BB962C8B-B14F-4D97-AF65-F5344CB8AC3E}">
        <p14:creationId xmlns:p14="http://schemas.microsoft.com/office/powerpoint/2010/main" val="1007002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hyperlink" Target="https://www.greatscienceshare.org/great-science-people"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greatscienceshare.org/gssfs-resource-library-2023/shoutout"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greatscienceshare.org/" TargetMode="External"/><Relationship Id="rId2" Type="http://schemas.openxmlformats.org/officeDocument/2006/relationships/hyperlink" Target="mailto:greatscishare@manchester.ac.uk"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black triangle shaped object with white text&#10;&#10;Description automatically generated">
            <a:extLst>
              <a:ext uri="{FF2B5EF4-FFF2-40B4-BE49-F238E27FC236}">
                <a16:creationId xmlns:a16="http://schemas.microsoft.com/office/drawing/2014/main" id="{235719E7-85FE-3DCB-9B11-8C80D30DC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043" y="1183002"/>
            <a:ext cx="4697732" cy="4258377"/>
          </a:xfrm>
          <a:prstGeom prst="rect">
            <a:avLst/>
          </a:prstGeom>
        </p:spPr>
      </p:pic>
      <p:sp>
        <p:nvSpPr>
          <p:cNvPr id="8" name="TextBox 7">
            <a:extLst>
              <a:ext uri="{FF2B5EF4-FFF2-40B4-BE49-F238E27FC236}">
                <a16:creationId xmlns:a16="http://schemas.microsoft.com/office/drawing/2014/main" id="{69ADF818-B8DB-F2A5-6BA1-8ACEDAB2F55C}"/>
              </a:ext>
            </a:extLst>
          </p:cNvPr>
          <p:cNvSpPr txBox="1"/>
          <p:nvPr/>
        </p:nvSpPr>
        <p:spPr>
          <a:xfrm>
            <a:off x="6230680" y="1839897"/>
            <a:ext cx="5274779" cy="3785652"/>
          </a:xfrm>
          <a:prstGeom prst="rect">
            <a:avLst/>
          </a:prstGeom>
          <a:noFill/>
        </p:spPr>
        <p:txBody>
          <a:bodyPr wrap="square" rtlCol="0">
            <a:spAutoFit/>
          </a:bodyPr>
          <a:lstStyle/>
          <a:p>
            <a:r>
              <a:rPr lang="en-GB" sz="4000" b="1" dirty="0">
                <a:solidFill>
                  <a:srgbClr val="16A6BC"/>
                </a:solidFill>
              </a:rPr>
              <a:t>Great Shout Out for Science</a:t>
            </a:r>
          </a:p>
          <a:p>
            <a:endParaRPr lang="en-GB" sz="4000" b="1" dirty="0">
              <a:solidFill>
                <a:srgbClr val="16A6BC"/>
              </a:solidFill>
            </a:endParaRPr>
          </a:p>
          <a:p>
            <a:r>
              <a:rPr lang="en-GB" sz="4000" b="1" dirty="0">
                <a:solidFill>
                  <a:srgbClr val="16A6BC"/>
                </a:solidFill>
              </a:rPr>
              <a:t>Careers Chats</a:t>
            </a:r>
          </a:p>
          <a:p>
            <a:endParaRPr lang="en-GB" sz="4000" b="1" dirty="0">
              <a:solidFill>
                <a:srgbClr val="16A6BC"/>
              </a:solidFill>
            </a:endParaRPr>
          </a:p>
          <a:p>
            <a:r>
              <a:rPr lang="en-GB" sz="4000" b="1" dirty="0">
                <a:solidFill>
                  <a:srgbClr val="16A6BC"/>
                </a:solidFill>
              </a:rPr>
              <a:t>2024</a:t>
            </a:r>
          </a:p>
        </p:txBody>
      </p:sp>
      <p:sp>
        <p:nvSpPr>
          <p:cNvPr id="9" name="Rectangle 8">
            <a:extLst>
              <a:ext uri="{FF2B5EF4-FFF2-40B4-BE49-F238E27FC236}">
                <a16:creationId xmlns:a16="http://schemas.microsoft.com/office/drawing/2014/main" id="{3321445B-1E8F-B8BA-7743-E46A252EC330}"/>
              </a:ext>
            </a:extLst>
          </p:cNvPr>
          <p:cNvSpPr/>
          <p:nvPr/>
        </p:nvSpPr>
        <p:spPr>
          <a:xfrm>
            <a:off x="0" y="0"/>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2BFE288-2A88-C94E-0B5C-AF546F6A9242}"/>
              </a:ext>
            </a:extLst>
          </p:cNvPr>
          <p:cNvSpPr/>
          <p:nvPr/>
        </p:nvSpPr>
        <p:spPr>
          <a:xfrm>
            <a:off x="0" y="6519169"/>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9054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21445B-1E8F-B8BA-7743-E46A252EC330}"/>
              </a:ext>
            </a:extLst>
          </p:cNvPr>
          <p:cNvSpPr/>
          <p:nvPr/>
        </p:nvSpPr>
        <p:spPr>
          <a:xfrm>
            <a:off x="0" y="0"/>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2BFE288-2A88-C94E-0B5C-AF546F6A9242}"/>
              </a:ext>
            </a:extLst>
          </p:cNvPr>
          <p:cNvSpPr/>
          <p:nvPr/>
        </p:nvSpPr>
        <p:spPr>
          <a:xfrm>
            <a:off x="0" y="6519169"/>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EF82695-3C67-60DC-844F-13DB5147B1BF}"/>
              </a:ext>
            </a:extLst>
          </p:cNvPr>
          <p:cNvSpPr txBox="1"/>
          <p:nvPr/>
        </p:nvSpPr>
        <p:spPr>
          <a:xfrm>
            <a:off x="275965" y="499369"/>
            <a:ext cx="1164007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16A6BC"/>
                </a:solidFill>
                <a:effectLst/>
                <a:uLnTx/>
                <a:uFillTx/>
                <a:latin typeface="Calibri" panose="020F0502020204030204"/>
                <a:ea typeface="+mn-ea"/>
                <a:cs typeface="+mn-cs"/>
              </a:rPr>
              <a:t>ABOUT THE CAMPAIGN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a:ln>
                <a:noFill/>
              </a:ln>
              <a:solidFill>
                <a:srgbClr val="16A6BC"/>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AEB44D0-EBBD-9222-0F51-388524DCEE67}"/>
              </a:ext>
            </a:extLst>
          </p:cNvPr>
          <p:cNvSpPr txBox="1"/>
          <p:nvPr/>
        </p:nvSpPr>
        <p:spPr>
          <a:xfrm>
            <a:off x="178904" y="1137691"/>
            <a:ext cx="11737131" cy="21082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When communicating about Great Science Share for Schools, you may wish to use the following sentences: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6161D"/>
                </a:solidFill>
                <a:effectLst/>
                <a:uLnTx/>
                <a:uFillTx/>
                <a:latin typeface="futura-pt"/>
                <a:ea typeface="+mn-ea"/>
                <a:cs typeface="+mn-cs"/>
              </a:rPr>
              <a:t>The award-winning campaign continuing to inspire 5–14-year-olds to take the lead in asking, investigating and sharing scientific questions they care about with new audiences.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6161D"/>
              </a:solidFill>
              <a:effectLst/>
              <a:uLnTx/>
              <a:uFillTx/>
              <a:latin typeface="futura-p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6161D"/>
                </a:solidFill>
                <a:effectLst/>
                <a:uLnTx/>
                <a:uFillTx/>
                <a:latin typeface="futura-pt"/>
                <a:ea typeface="+mn-ea"/>
                <a:cs typeface="+mn-cs"/>
              </a:rPr>
              <a:t>The Great Science Share for Schools was launched in 2016 and inspires 5–14-year-olds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6161D"/>
                </a:solidFill>
                <a:effectLst/>
                <a:uLnTx/>
                <a:uFillTx/>
                <a:latin typeface="futura-pt"/>
                <a:ea typeface="+mn-ea"/>
                <a:cs typeface="+mn-cs"/>
              </a:rPr>
              <a:t>ask, investigate and share the scientific questions that really matter to them.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16161D"/>
              </a:solidFill>
              <a:effectLst/>
              <a:uLnTx/>
              <a:uFillTx/>
              <a:latin typeface="futura-pt"/>
              <a:ea typeface="+mn-ea"/>
              <a:cs typeface="+mn-cs"/>
            </a:endParaRPr>
          </a:p>
        </p:txBody>
      </p:sp>
      <p:sp>
        <p:nvSpPr>
          <p:cNvPr id="4" name="TextBox 3">
            <a:extLst>
              <a:ext uri="{FF2B5EF4-FFF2-40B4-BE49-F238E27FC236}">
                <a16:creationId xmlns:a16="http://schemas.microsoft.com/office/drawing/2014/main" id="{FB1C0210-3024-3614-90FB-63F4991D0DE5}"/>
              </a:ext>
            </a:extLst>
          </p:cNvPr>
          <p:cNvSpPr txBox="1"/>
          <p:nvPr/>
        </p:nvSpPr>
        <p:spPr>
          <a:xfrm>
            <a:off x="275965" y="4944561"/>
            <a:ext cx="3151573" cy="21544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16A6BC"/>
                </a:solidFill>
                <a:effectLst/>
                <a:uLnTx/>
                <a:uFillTx/>
                <a:latin typeface="Calibri" panose="020F0502020204030204"/>
                <a:ea typeface="+mn-ea"/>
                <a:cs typeface="+mn-cs"/>
              </a:rPr>
              <a:t>3 core values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6161D"/>
                </a:solidFill>
                <a:effectLst/>
                <a:uLnTx/>
                <a:uFillTx/>
                <a:latin typeface="Calibri" panose="020F0502020204030204"/>
                <a:ea typeface="+mn-ea"/>
                <a:cs typeface="+mn-cs"/>
              </a:rPr>
              <a:t>inclusive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6161D"/>
                </a:solidFill>
                <a:effectLst/>
                <a:uLnTx/>
                <a:uFillTx/>
                <a:latin typeface="Calibri" panose="020F0502020204030204"/>
                <a:ea typeface="+mn-ea"/>
                <a:cs typeface="+mn-cs"/>
              </a:rPr>
              <a:t>non-competitive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6161D"/>
                </a:solidFill>
                <a:effectLst/>
                <a:uLnTx/>
                <a:uFillTx/>
                <a:latin typeface="Calibri" panose="020F0502020204030204"/>
                <a:ea typeface="+mn-ea"/>
                <a:cs typeface="+mn-cs"/>
              </a:rPr>
              <a:t>collaborative</a:t>
            </a:r>
            <a:endParaRPr kumimoji="0" lang="en-GB" sz="1800" b="0" i="0" u="none" strike="noStrike" kern="1200" cap="none" spc="0" normalizeH="0" baseline="0" noProof="0" dirty="0">
              <a:ln>
                <a:noFill/>
              </a:ln>
              <a:solidFill>
                <a:srgbClr val="16A6B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srgbClr val="16A6BC"/>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F3BF6E9-FA03-E6A4-AC2F-729FE01C142C}"/>
              </a:ext>
            </a:extLst>
          </p:cNvPr>
          <p:cNvSpPr txBox="1"/>
          <p:nvPr/>
        </p:nvSpPr>
        <p:spPr>
          <a:xfrm>
            <a:off x="4439510" y="4945029"/>
            <a:ext cx="6462943"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16A6BC"/>
                </a:solidFill>
                <a:effectLst/>
                <a:uLnTx/>
                <a:uFillTx/>
                <a:latin typeface="Calibri" panose="020F0502020204030204"/>
                <a:ea typeface="+mn-ea"/>
                <a:cs typeface="+mn-cs"/>
              </a:rPr>
              <a:t>Annual celebration day</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6161D"/>
                </a:solidFill>
                <a:effectLst/>
                <a:uLnTx/>
                <a:uFillTx/>
                <a:latin typeface="Calibri" panose="020F0502020204030204"/>
                <a:ea typeface="+mn-ea"/>
                <a:cs typeface="+mn-cs"/>
              </a:rPr>
              <a:t>Tuesday 11</a:t>
            </a:r>
            <a:r>
              <a:rPr kumimoji="0" lang="en-GB" sz="1800" b="0" i="0" u="none" strike="noStrike" kern="1200" cap="none" spc="0" normalizeH="0" baseline="30000" noProof="0" dirty="0">
                <a:ln>
                  <a:noFill/>
                </a:ln>
                <a:solidFill>
                  <a:srgbClr val="16161D"/>
                </a:solidFill>
                <a:effectLst/>
                <a:uLnTx/>
                <a:uFillTx/>
                <a:latin typeface="Calibri" panose="020F0502020204030204"/>
                <a:ea typeface="+mn-ea"/>
                <a:cs typeface="+mn-cs"/>
              </a:rPr>
              <a:t>th</a:t>
            </a:r>
            <a:r>
              <a:rPr kumimoji="0" lang="en-GB" sz="1800" b="0" i="0" u="none" strike="noStrike" kern="1200" cap="none" spc="0" normalizeH="0" baseline="0" noProof="0" dirty="0">
                <a:ln>
                  <a:noFill/>
                </a:ln>
                <a:solidFill>
                  <a:srgbClr val="16161D"/>
                </a:solidFill>
                <a:effectLst/>
                <a:uLnTx/>
                <a:uFillTx/>
                <a:latin typeface="Calibri" panose="020F0502020204030204"/>
                <a:ea typeface="+mn-ea"/>
                <a:cs typeface="+mn-cs"/>
              </a:rPr>
              <a:t> June 2024</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6161D"/>
                </a:solidFill>
                <a:effectLst/>
                <a:uLnTx/>
                <a:uFillTx/>
                <a:latin typeface="Calibri" panose="020F0502020204030204"/>
                <a:ea typeface="+mn-ea"/>
                <a:cs typeface="+mn-cs"/>
              </a:rPr>
              <a:t>However, this is flexible – participants can engage at a date suitable for their school</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16A6B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srgbClr val="16A6BC"/>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1D620FB-F33D-2B20-B602-BCF784E1D635}"/>
              </a:ext>
            </a:extLst>
          </p:cNvPr>
          <p:cNvPicPr>
            <a:picLocks noChangeAspect="1"/>
          </p:cNvPicPr>
          <p:nvPr/>
        </p:nvPicPr>
        <p:blipFill>
          <a:blip r:embed="rId2"/>
          <a:stretch>
            <a:fillRect/>
          </a:stretch>
        </p:blipFill>
        <p:spPr>
          <a:xfrm>
            <a:off x="263209" y="3163544"/>
            <a:ext cx="1391308" cy="1326948"/>
          </a:xfrm>
          <a:prstGeom prst="rect">
            <a:avLst/>
          </a:prstGeom>
        </p:spPr>
      </p:pic>
      <p:sp>
        <p:nvSpPr>
          <p:cNvPr id="8" name="TextBox 7">
            <a:extLst>
              <a:ext uri="{FF2B5EF4-FFF2-40B4-BE49-F238E27FC236}">
                <a16:creationId xmlns:a16="http://schemas.microsoft.com/office/drawing/2014/main" id="{02353616-587D-7A76-2ED5-AA5E29832EC0}"/>
              </a:ext>
            </a:extLst>
          </p:cNvPr>
          <p:cNvSpPr txBox="1"/>
          <p:nvPr/>
        </p:nvSpPr>
        <p:spPr>
          <a:xfrm>
            <a:off x="1654517" y="2976115"/>
            <a:ext cx="9931693"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Great Science Share for Schools (GSSfS), a pioneering campaign dedicated to fostering scientific curiosity and education among young learners, has been granted the prestigious patronage of the United Kingdom National Commission for UNESCO (UKNC) in 2024. Patronage granted by the UK National Commission for UNESCO serves as a hallmark of quality, signifying an event's contribution in advancing UNESCO's mission in promoting education, scientific research, and cultural understanding. GSSfS has been acknowledged by the UKNC for its exceptional contributions to these crucial areas, affirming its pivotal role in shaping the next generation of scientists, innovators, and global citizens.</a:t>
            </a:r>
            <a:endParaRPr kumimoji="0" lang="en-GB" sz="1800" b="1" i="0" u="none" strike="noStrike" kern="1200" cap="none" spc="0" normalizeH="0" baseline="0" noProof="0" dirty="0">
              <a:ln>
                <a:noFill/>
              </a:ln>
              <a:solidFill>
                <a:srgbClr val="16161D"/>
              </a:solidFill>
              <a:effectLst/>
              <a:uLnTx/>
              <a:uFillTx/>
              <a:latin typeface="futura-pt"/>
              <a:ea typeface="+mn-ea"/>
              <a:cs typeface="+mn-cs"/>
            </a:endParaRPr>
          </a:p>
        </p:txBody>
      </p:sp>
    </p:spTree>
    <p:extLst>
      <p:ext uri="{BB962C8B-B14F-4D97-AF65-F5344CB8AC3E}">
        <p14:creationId xmlns:p14="http://schemas.microsoft.com/office/powerpoint/2010/main" val="3776139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21445B-1E8F-B8BA-7743-E46A252EC330}"/>
              </a:ext>
            </a:extLst>
          </p:cNvPr>
          <p:cNvSpPr/>
          <p:nvPr/>
        </p:nvSpPr>
        <p:spPr>
          <a:xfrm>
            <a:off x="0" y="0"/>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2BFE288-2A88-C94E-0B5C-AF546F6A9242}"/>
              </a:ext>
            </a:extLst>
          </p:cNvPr>
          <p:cNvSpPr/>
          <p:nvPr/>
        </p:nvSpPr>
        <p:spPr>
          <a:xfrm>
            <a:off x="0" y="6519169"/>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EF82695-3C67-60DC-844F-13DB5147B1BF}"/>
              </a:ext>
            </a:extLst>
          </p:cNvPr>
          <p:cNvSpPr txBox="1"/>
          <p:nvPr/>
        </p:nvSpPr>
        <p:spPr>
          <a:xfrm>
            <a:off x="275965" y="499369"/>
            <a:ext cx="11640070" cy="1323439"/>
          </a:xfrm>
          <a:prstGeom prst="rect">
            <a:avLst/>
          </a:prstGeom>
          <a:noFill/>
        </p:spPr>
        <p:txBody>
          <a:bodyPr wrap="square" rtlCol="0">
            <a:spAutoFit/>
          </a:bodyPr>
          <a:lstStyle/>
          <a:p>
            <a:r>
              <a:rPr lang="en-GB" sz="4000" b="1" dirty="0">
                <a:solidFill>
                  <a:srgbClr val="16A6BC"/>
                </a:solidFill>
              </a:rPr>
              <a:t>NEW FOR 2024</a:t>
            </a:r>
          </a:p>
          <a:p>
            <a:endParaRPr lang="en-GB" sz="4000" b="1" dirty="0">
              <a:solidFill>
                <a:srgbClr val="16A6BC"/>
              </a:solidFill>
            </a:endParaRPr>
          </a:p>
        </p:txBody>
      </p:sp>
      <p:sp>
        <p:nvSpPr>
          <p:cNvPr id="15" name="TextBox 14">
            <a:extLst>
              <a:ext uri="{FF2B5EF4-FFF2-40B4-BE49-F238E27FC236}">
                <a16:creationId xmlns:a16="http://schemas.microsoft.com/office/drawing/2014/main" id="{111567EB-0C72-A8EE-EEE9-723EB792AAD5}"/>
              </a:ext>
            </a:extLst>
          </p:cNvPr>
          <p:cNvSpPr txBox="1"/>
          <p:nvPr/>
        </p:nvSpPr>
        <p:spPr>
          <a:xfrm>
            <a:off x="3826320" y="615030"/>
            <a:ext cx="7888851" cy="1600438"/>
          </a:xfrm>
          <a:prstGeom prst="rect">
            <a:avLst/>
          </a:prstGeom>
          <a:noFill/>
        </p:spPr>
        <p:txBody>
          <a:bodyPr wrap="square">
            <a:spAutoFit/>
          </a:bodyPr>
          <a:lstStyle/>
          <a:p>
            <a:pPr algn="l"/>
            <a:r>
              <a:rPr lang="en-GB" sz="2000" b="1" i="0" dirty="0">
                <a:solidFill>
                  <a:srgbClr val="363636"/>
                </a:solidFill>
                <a:effectLst/>
              </a:rPr>
              <a:t>Careers Chats: </a:t>
            </a:r>
            <a:r>
              <a:rPr lang="en-GB" sz="2000" i="0" dirty="0">
                <a:solidFill>
                  <a:srgbClr val="363636"/>
                </a:solidFill>
                <a:effectLst/>
              </a:rPr>
              <a:t>fact files and short videos profiling the STEM people linked to the 2024 Great Guided Enquiries. From scientists working in sports science with the British Cycling Team, to materials scientists looking at sustainable fashion, meet the people behind the job!</a:t>
            </a:r>
          </a:p>
          <a:p>
            <a:pPr algn="l"/>
            <a:endParaRPr lang="en-GB" i="0" dirty="0">
              <a:solidFill>
                <a:srgbClr val="363636"/>
              </a:solidFill>
              <a:effectLst/>
            </a:endParaRPr>
          </a:p>
        </p:txBody>
      </p:sp>
      <p:pic>
        <p:nvPicPr>
          <p:cNvPr id="17" name="Picture 16">
            <a:extLst>
              <a:ext uri="{FF2B5EF4-FFF2-40B4-BE49-F238E27FC236}">
                <a16:creationId xmlns:a16="http://schemas.microsoft.com/office/drawing/2014/main" id="{72C1DA95-57C6-C7EE-4E0F-EF79829AB042}"/>
              </a:ext>
            </a:extLst>
          </p:cNvPr>
          <p:cNvPicPr>
            <a:picLocks noChangeAspect="1"/>
          </p:cNvPicPr>
          <p:nvPr/>
        </p:nvPicPr>
        <p:blipFill>
          <a:blip r:embed="rId2"/>
          <a:stretch>
            <a:fillRect/>
          </a:stretch>
        </p:blipFill>
        <p:spPr>
          <a:xfrm rot="21208519">
            <a:off x="3776277" y="2201856"/>
            <a:ext cx="2332855" cy="3037812"/>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867B2D98-4729-A89C-456E-71B694947A3C}"/>
              </a:ext>
            </a:extLst>
          </p:cNvPr>
          <p:cNvPicPr>
            <a:picLocks noChangeAspect="1"/>
          </p:cNvPicPr>
          <p:nvPr/>
        </p:nvPicPr>
        <p:blipFill>
          <a:blip r:embed="rId3"/>
          <a:stretch>
            <a:fillRect/>
          </a:stretch>
        </p:blipFill>
        <p:spPr>
          <a:xfrm>
            <a:off x="6520041" y="2228600"/>
            <a:ext cx="2501411" cy="1403978"/>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8E9A8205-31FB-2906-E6A5-DE786C7E996E}"/>
              </a:ext>
            </a:extLst>
          </p:cNvPr>
          <p:cNvPicPr>
            <a:picLocks noChangeAspect="1"/>
          </p:cNvPicPr>
          <p:nvPr/>
        </p:nvPicPr>
        <p:blipFill>
          <a:blip r:embed="rId4"/>
          <a:stretch>
            <a:fillRect/>
          </a:stretch>
        </p:blipFill>
        <p:spPr>
          <a:xfrm>
            <a:off x="9161020" y="2674081"/>
            <a:ext cx="2476888" cy="1403978"/>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91FF4563-9B09-4075-954B-ABD11F07274B}"/>
              </a:ext>
            </a:extLst>
          </p:cNvPr>
          <p:cNvPicPr>
            <a:picLocks noChangeAspect="1"/>
          </p:cNvPicPr>
          <p:nvPr/>
        </p:nvPicPr>
        <p:blipFill>
          <a:blip r:embed="rId5"/>
          <a:stretch>
            <a:fillRect/>
          </a:stretch>
        </p:blipFill>
        <p:spPr>
          <a:xfrm>
            <a:off x="7164647" y="3991307"/>
            <a:ext cx="2493908" cy="1403978"/>
          </a:xfrm>
          <a:prstGeom prst="rect">
            <a:avLst/>
          </a:prstGeom>
          <a:effectLst>
            <a:outerShdw blurRad="50800" dist="38100" dir="2700000" algn="tl" rotWithShape="0">
              <a:prstClr val="black">
                <a:alpha val="40000"/>
              </a:prstClr>
            </a:outerShdw>
          </a:effectLst>
        </p:spPr>
      </p:pic>
      <p:pic>
        <p:nvPicPr>
          <p:cNvPr id="3" name="Picture 2" descr="A group of papers with text&#10;&#10;Description automatically generated with medium confidence">
            <a:extLst>
              <a:ext uri="{FF2B5EF4-FFF2-40B4-BE49-F238E27FC236}">
                <a16:creationId xmlns:a16="http://schemas.microsoft.com/office/drawing/2014/main" id="{1BAD325C-AF5C-ADB5-36AB-05EF5641E5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829" y="1266373"/>
            <a:ext cx="2383025" cy="2383025"/>
          </a:xfrm>
          <a:prstGeom prst="rect">
            <a:avLst/>
          </a:prstGeom>
        </p:spPr>
      </p:pic>
      <p:sp>
        <p:nvSpPr>
          <p:cNvPr id="4" name="TextBox 3">
            <a:extLst>
              <a:ext uri="{FF2B5EF4-FFF2-40B4-BE49-F238E27FC236}">
                <a16:creationId xmlns:a16="http://schemas.microsoft.com/office/drawing/2014/main" id="{FC248EDD-134B-5EEB-DBFB-F934A214DF7B}"/>
              </a:ext>
            </a:extLst>
          </p:cNvPr>
          <p:cNvSpPr txBox="1"/>
          <p:nvPr/>
        </p:nvSpPr>
        <p:spPr>
          <a:xfrm>
            <a:off x="3696275" y="5620934"/>
            <a:ext cx="7888851" cy="677108"/>
          </a:xfrm>
          <a:prstGeom prst="rect">
            <a:avLst/>
          </a:prstGeom>
          <a:noFill/>
        </p:spPr>
        <p:txBody>
          <a:bodyPr wrap="square">
            <a:spAutoFit/>
          </a:bodyPr>
          <a:lstStyle/>
          <a:p>
            <a:pPr algn="l"/>
            <a:r>
              <a:rPr lang="en-GB" sz="2000" b="1" i="0" dirty="0">
                <a:solidFill>
                  <a:srgbClr val="363636"/>
                </a:solidFill>
                <a:effectLst/>
              </a:rPr>
              <a:t>Access here: </a:t>
            </a:r>
            <a:r>
              <a:rPr lang="en-GB" sz="2000" dirty="0">
                <a:hlinkClick r:id="rId7"/>
              </a:rPr>
              <a:t>Great Science People — The Great Science Share for Schools</a:t>
            </a:r>
            <a:endParaRPr lang="en-GB" sz="2000" i="0" dirty="0">
              <a:solidFill>
                <a:srgbClr val="363636"/>
              </a:solidFill>
              <a:effectLst/>
            </a:endParaRPr>
          </a:p>
          <a:p>
            <a:pPr algn="l"/>
            <a:endParaRPr lang="en-GB" i="0" dirty="0">
              <a:solidFill>
                <a:srgbClr val="363636"/>
              </a:solidFill>
              <a:effectLst/>
            </a:endParaRPr>
          </a:p>
        </p:txBody>
      </p:sp>
      <p:pic>
        <p:nvPicPr>
          <p:cNvPr id="6" name="Picture 5">
            <a:extLst>
              <a:ext uri="{FF2B5EF4-FFF2-40B4-BE49-F238E27FC236}">
                <a16:creationId xmlns:a16="http://schemas.microsoft.com/office/drawing/2014/main" id="{9724B9E1-706A-C149-4259-EAA2D617E8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5173" y="3843679"/>
            <a:ext cx="2383025" cy="2383025"/>
          </a:xfrm>
          <a:prstGeom prst="rect">
            <a:avLst/>
          </a:prstGeom>
        </p:spPr>
      </p:pic>
    </p:spTree>
    <p:extLst>
      <p:ext uri="{BB962C8B-B14F-4D97-AF65-F5344CB8AC3E}">
        <p14:creationId xmlns:p14="http://schemas.microsoft.com/office/powerpoint/2010/main" val="1143008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21445B-1E8F-B8BA-7743-E46A252EC330}"/>
              </a:ext>
            </a:extLst>
          </p:cNvPr>
          <p:cNvSpPr/>
          <p:nvPr/>
        </p:nvSpPr>
        <p:spPr>
          <a:xfrm>
            <a:off x="0" y="0"/>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2BFE288-2A88-C94E-0B5C-AF546F6A9242}"/>
              </a:ext>
            </a:extLst>
          </p:cNvPr>
          <p:cNvSpPr/>
          <p:nvPr/>
        </p:nvSpPr>
        <p:spPr>
          <a:xfrm>
            <a:off x="0" y="6519169"/>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F746605-7B1C-A81F-81A0-80B4DAF4F1A5}"/>
              </a:ext>
            </a:extLst>
          </p:cNvPr>
          <p:cNvSpPr txBox="1"/>
          <p:nvPr/>
        </p:nvSpPr>
        <p:spPr>
          <a:xfrm>
            <a:off x="3512597" y="1384423"/>
            <a:ext cx="7375361" cy="3046988"/>
          </a:xfrm>
          <a:prstGeom prst="rect">
            <a:avLst/>
          </a:prstGeom>
          <a:noFill/>
        </p:spPr>
        <p:txBody>
          <a:bodyPr wrap="square" lIns="91440" tIns="45720" rIns="91440" bIns="45720" anchor="t">
            <a:spAutoFit/>
          </a:bodyPr>
          <a:lstStyle/>
          <a:p>
            <a:pPr algn="ctr"/>
            <a:r>
              <a:rPr lang="en-GB" sz="1600" b="1" i="0" u="none" strike="noStrike" dirty="0">
                <a:solidFill>
                  <a:srgbClr val="16161D"/>
                </a:solidFill>
                <a:effectLst/>
                <a:latin typeface="futura-pt"/>
              </a:rPr>
              <a:t>Reach the target of at least 200 letters - will you take part?</a:t>
            </a:r>
          </a:p>
          <a:p>
            <a:pPr algn="ctr"/>
            <a:r>
              <a:rPr lang="en-US" sz="1600" i="0" dirty="0">
                <a:solidFill>
                  <a:srgbClr val="363636"/>
                </a:solidFill>
                <a:effectLst/>
                <a:latin typeface="Calibri"/>
                <a:ea typeface="Calibri"/>
                <a:cs typeface="Calibri"/>
              </a:rPr>
              <a:t>Enhance pupil voice by writing and sharing letters to make a great noise about why science is important in our lives.</a:t>
            </a:r>
            <a:r>
              <a:rPr lang="en-US" sz="1600" dirty="0">
                <a:solidFill>
                  <a:srgbClr val="363636"/>
                </a:solidFill>
                <a:latin typeface="Calibri"/>
                <a:ea typeface="Calibri"/>
                <a:cs typeface="Calibri"/>
              </a:rPr>
              <a:t> </a:t>
            </a:r>
            <a:r>
              <a:rPr lang="en-US" sz="1600" i="0" dirty="0">
                <a:solidFill>
                  <a:srgbClr val="363636"/>
                </a:solidFill>
                <a:effectLst/>
                <a:latin typeface="Calibri"/>
                <a:ea typeface="Calibri"/>
                <a:cs typeface="Calibri"/>
              </a:rPr>
              <a:t> Support us in getting these to parliament to advocate for your views and those of our young people.</a:t>
            </a:r>
          </a:p>
          <a:p>
            <a:pPr algn="ctr"/>
            <a:endParaRPr lang="en-US" sz="1600" dirty="0">
              <a:solidFill>
                <a:srgbClr val="363636"/>
              </a:solidFill>
              <a:latin typeface="Calibri"/>
              <a:ea typeface="Calibri"/>
              <a:cs typeface="Calibri"/>
            </a:endParaRPr>
          </a:p>
          <a:p>
            <a:pPr algn="ctr"/>
            <a:r>
              <a:rPr lang="en-US" sz="1600" dirty="0">
                <a:solidFill>
                  <a:srgbClr val="363636"/>
                </a:solidFill>
                <a:latin typeface="Calibri"/>
                <a:ea typeface="Calibri"/>
                <a:cs typeface="Calibri"/>
              </a:rPr>
              <a:t>Resources available to support include teachers’ notes and writing scaffolds for pupils of all ages. </a:t>
            </a:r>
          </a:p>
          <a:p>
            <a:pPr algn="ctr"/>
            <a:endParaRPr lang="en-US" sz="1600" dirty="0">
              <a:solidFill>
                <a:srgbClr val="363636"/>
              </a:solidFill>
              <a:latin typeface="Calibri"/>
              <a:ea typeface="Calibri"/>
              <a:cs typeface="Calibri"/>
            </a:endParaRPr>
          </a:p>
          <a:p>
            <a:pPr algn="ctr"/>
            <a:r>
              <a:rPr lang="en-US" sz="1600" dirty="0">
                <a:solidFill>
                  <a:srgbClr val="363636"/>
                </a:solidFill>
                <a:latin typeface="Calibri"/>
                <a:ea typeface="Calibri"/>
                <a:cs typeface="Calibri"/>
              </a:rPr>
              <a:t>Access here: </a:t>
            </a:r>
            <a:r>
              <a:rPr lang="en-GB" sz="1600" dirty="0">
                <a:hlinkClick r:id="rId2"/>
              </a:rPr>
              <a:t>Great Science Shout Out — The Great Science Share for Schools</a:t>
            </a:r>
            <a:endParaRPr lang="en-US" sz="1600" dirty="0">
              <a:solidFill>
                <a:srgbClr val="363636"/>
              </a:solidFill>
              <a:latin typeface="Calibri"/>
              <a:ea typeface="Calibri"/>
              <a:cs typeface="Calibri"/>
            </a:endParaRPr>
          </a:p>
          <a:p>
            <a:pPr algn="ctr"/>
            <a:endParaRPr lang="en-US" sz="1600" i="0" dirty="0">
              <a:solidFill>
                <a:srgbClr val="363636"/>
              </a:solidFill>
              <a:effectLst/>
              <a:latin typeface="Calibri"/>
              <a:ea typeface="Calibri"/>
              <a:cs typeface="Calibri"/>
            </a:endParaRPr>
          </a:p>
          <a:p>
            <a:pPr algn="ctr"/>
            <a:endParaRPr lang="en-US" sz="1600" dirty="0">
              <a:solidFill>
                <a:srgbClr val="363636"/>
              </a:solidFill>
              <a:latin typeface="Calibri"/>
              <a:ea typeface="Calibri"/>
              <a:cs typeface="Calibri"/>
            </a:endParaRPr>
          </a:p>
          <a:p>
            <a:pPr algn="ctr"/>
            <a:endParaRPr lang="en-US" sz="1600" i="0" dirty="0">
              <a:solidFill>
                <a:srgbClr val="363636"/>
              </a:solidFill>
              <a:effectLst/>
              <a:latin typeface="Calibri"/>
              <a:ea typeface="Calibri"/>
              <a:cs typeface="Calibri"/>
            </a:endParaRPr>
          </a:p>
        </p:txBody>
      </p:sp>
      <p:sp>
        <p:nvSpPr>
          <p:cNvPr id="16" name="TextBox 15">
            <a:extLst>
              <a:ext uri="{FF2B5EF4-FFF2-40B4-BE49-F238E27FC236}">
                <a16:creationId xmlns:a16="http://schemas.microsoft.com/office/drawing/2014/main" id="{9D456F39-F7F5-3BC6-0C11-11F7221E72C7}"/>
              </a:ext>
            </a:extLst>
          </p:cNvPr>
          <p:cNvSpPr txBox="1"/>
          <p:nvPr/>
        </p:nvSpPr>
        <p:spPr>
          <a:xfrm>
            <a:off x="188536" y="430568"/>
            <a:ext cx="10438197" cy="707886"/>
          </a:xfrm>
          <a:prstGeom prst="rect">
            <a:avLst/>
          </a:prstGeom>
          <a:noFill/>
        </p:spPr>
        <p:txBody>
          <a:bodyPr wrap="square" rtlCol="0">
            <a:spAutoFit/>
          </a:bodyPr>
          <a:lstStyle/>
          <a:p>
            <a:r>
              <a:rPr lang="en-GB" sz="4000" b="1" dirty="0">
                <a:solidFill>
                  <a:srgbClr val="16A6BC"/>
                </a:solidFill>
              </a:rPr>
              <a:t>Great Shout Out for Science</a:t>
            </a:r>
          </a:p>
        </p:txBody>
      </p:sp>
      <p:pic>
        <p:nvPicPr>
          <p:cNvPr id="18" name="Picture 17">
            <a:extLst>
              <a:ext uri="{FF2B5EF4-FFF2-40B4-BE49-F238E27FC236}">
                <a16:creationId xmlns:a16="http://schemas.microsoft.com/office/drawing/2014/main" id="{F5E9C9A1-130F-F6EC-F439-932F1FEB57BF}"/>
              </a:ext>
            </a:extLst>
          </p:cNvPr>
          <p:cNvPicPr>
            <a:picLocks noChangeAspect="1"/>
          </p:cNvPicPr>
          <p:nvPr/>
        </p:nvPicPr>
        <p:blipFill rotWithShape="1">
          <a:blip r:embed="rId3"/>
          <a:srcRect t="3226" b="5249"/>
          <a:stretch/>
        </p:blipFill>
        <p:spPr>
          <a:xfrm>
            <a:off x="273181" y="1196161"/>
            <a:ext cx="3151128" cy="2913926"/>
          </a:xfrm>
          <a:prstGeom prst="rect">
            <a:avLst/>
          </a:prstGeom>
        </p:spPr>
      </p:pic>
    </p:spTree>
    <p:extLst>
      <p:ext uri="{BB962C8B-B14F-4D97-AF65-F5344CB8AC3E}">
        <p14:creationId xmlns:p14="http://schemas.microsoft.com/office/powerpoint/2010/main" val="2289227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21445B-1E8F-B8BA-7743-E46A252EC330}"/>
              </a:ext>
            </a:extLst>
          </p:cNvPr>
          <p:cNvSpPr/>
          <p:nvPr/>
        </p:nvSpPr>
        <p:spPr>
          <a:xfrm>
            <a:off x="0" y="0"/>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2BFE288-2A88-C94E-0B5C-AF546F6A9242}"/>
              </a:ext>
            </a:extLst>
          </p:cNvPr>
          <p:cNvSpPr/>
          <p:nvPr/>
        </p:nvSpPr>
        <p:spPr>
          <a:xfrm>
            <a:off x="0" y="6519169"/>
            <a:ext cx="12192000" cy="372862"/>
          </a:xfrm>
          <a:prstGeom prst="rect">
            <a:avLst/>
          </a:prstGeom>
          <a:solidFill>
            <a:srgbClr val="16A6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EF82695-3C67-60DC-844F-13DB5147B1BF}"/>
              </a:ext>
            </a:extLst>
          </p:cNvPr>
          <p:cNvSpPr txBox="1"/>
          <p:nvPr/>
        </p:nvSpPr>
        <p:spPr>
          <a:xfrm>
            <a:off x="275965" y="499369"/>
            <a:ext cx="11640070" cy="1323439"/>
          </a:xfrm>
          <a:prstGeom prst="rect">
            <a:avLst/>
          </a:prstGeom>
          <a:noFill/>
        </p:spPr>
        <p:txBody>
          <a:bodyPr wrap="square" rtlCol="0">
            <a:spAutoFit/>
          </a:bodyPr>
          <a:lstStyle/>
          <a:p>
            <a:r>
              <a:rPr lang="en-GB" sz="4000" b="1">
                <a:solidFill>
                  <a:srgbClr val="16A6BC"/>
                </a:solidFill>
              </a:rPr>
              <a:t>CONNECT WITH US</a:t>
            </a:r>
          </a:p>
          <a:p>
            <a:endParaRPr lang="en-GB" sz="4000" b="1">
              <a:solidFill>
                <a:srgbClr val="16A6BC"/>
              </a:solidFill>
            </a:endParaRPr>
          </a:p>
        </p:txBody>
      </p:sp>
      <p:sp>
        <p:nvSpPr>
          <p:cNvPr id="7" name="TextBox 6">
            <a:extLst>
              <a:ext uri="{FF2B5EF4-FFF2-40B4-BE49-F238E27FC236}">
                <a16:creationId xmlns:a16="http://schemas.microsoft.com/office/drawing/2014/main" id="{6A24FD1A-1953-6E67-5071-683157D94405}"/>
              </a:ext>
            </a:extLst>
          </p:cNvPr>
          <p:cNvSpPr txBox="1"/>
          <p:nvPr/>
        </p:nvSpPr>
        <p:spPr>
          <a:xfrm>
            <a:off x="275965" y="1474619"/>
            <a:ext cx="11238373" cy="4647426"/>
          </a:xfrm>
          <a:prstGeom prst="rect">
            <a:avLst/>
          </a:prstGeom>
          <a:noFill/>
        </p:spPr>
        <p:txBody>
          <a:bodyPr wrap="square" lIns="91440" tIns="45720" rIns="91440" bIns="45720" rtlCol="0" anchor="t">
            <a:spAutoFit/>
          </a:bodyPr>
          <a:lstStyle/>
          <a:p>
            <a:r>
              <a:rPr lang="en-GB" sz="2800" b="1"/>
              <a:t>‘THANK YOU’ for supporting Great Science Share for Schools 2024. Your collaboration is valued.</a:t>
            </a:r>
            <a:br>
              <a:rPr lang="en-GB" sz="2800" b="1"/>
            </a:br>
            <a:r>
              <a:rPr lang="en-GB" sz="2800" b="1"/>
              <a:t>Actively share to make the greatest difference we can together!</a:t>
            </a:r>
          </a:p>
          <a:p>
            <a:endParaRPr lang="en-GB" sz="2000"/>
          </a:p>
          <a:p>
            <a:r>
              <a:rPr lang="en-GB" sz="2000" b="1">
                <a:solidFill>
                  <a:srgbClr val="16A6BC"/>
                </a:solidFill>
              </a:rPr>
              <a:t>Your comms/marketing</a:t>
            </a:r>
          </a:p>
          <a:p>
            <a:r>
              <a:rPr lang="en-GB" sz="2000"/>
              <a:t>Do you have a publication, newsletter or other opportunity to promote Great Science Share for Schools?</a:t>
            </a:r>
          </a:p>
          <a:p>
            <a:r>
              <a:rPr lang="en-GB" sz="2000"/>
              <a:t>Let us know! Put us in touch with your comms/marketing person. </a:t>
            </a:r>
          </a:p>
          <a:p>
            <a:endParaRPr lang="en-GB" sz="2000"/>
          </a:p>
          <a:p>
            <a:r>
              <a:rPr lang="en-GB" sz="2000"/>
              <a:t>If you have any queries about this pack, or want to explore more ways of working together, please contact us…</a:t>
            </a:r>
          </a:p>
          <a:p>
            <a:endParaRPr lang="en-GB"/>
          </a:p>
          <a:p>
            <a:endParaRPr lang="en-GB"/>
          </a:p>
          <a:p>
            <a:r>
              <a:rPr lang="en-GB"/>
              <a:t>Email	</a:t>
            </a:r>
            <a:r>
              <a:rPr lang="en-GB">
                <a:hlinkClick r:id="rId2"/>
              </a:rPr>
              <a:t>greatscishare@manchester.ac.uk</a:t>
            </a:r>
            <a:endParaRPr lang="en-GB"/>
          </a:p>
          <a:p>
            <a:r>
              <a:rPr lang="en-GB"/>
              <a:t>Web	</a:t>
            </a:r>
            <a:r>
              <a:rPr lang="en-GB">
                <a:hlinkClick r:id="rId3"/>
              </a:rPr>
              <a:t>www.greatscienceshare.org</a:t>
            </a:r>
            <a:r>
              <a:rPr lang="en-GB"/>
              <a:t>  </a:t>
            </a:r>
          </a:p>
        </p:txBody>
      </p:sp>
    </p:spTree>
    <p:extLst>
      <p:ext uri="{BB962C8B-B14F-4D97-AF65-F5344CB8AC3E}">
        <p14:creationId xmlns:p14="http://schemas.microsoft.com/office/powerpoint/2010/main" val="4277265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053fd58-ca13-4333-8372-2b0734574bf7">
      <Terms xmlns="http://schemas.microsoft.com/office/infopath/2007/PartnerControls"/>
    </lcf76f155ced4ddcb4097134ff3c332f>
    <TaxCatchAll xmlns="6e94afc7-ed27-4cdb-ab7b-dbdfa4925cd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39FC47663CCF4EAA06EB2579B3ABD3" ma:contentTypeVersion="18" ma:contentTypeDescription="Create a new document." ma:contentTypeScope="" ma:versionID="80cf47ca33ad2857ce7e122d3027e188">
  <xsd:schema xmlns:xsd="http://www.w3.org/2001/XMLSchema" xmlns:xs="http://www.w3.org/2001/XMLSchema" xmlns:p="http://schemas.microsoft.com/office/2006/metadata/properties" xmlns:ns2="3053fd58-ca13-4333-8372-2b0734574bf7" xmlns:ns3="6e94afc7-ed27-4cdb-ab7b-dbdfa4925cd0" targetNamespace="http://schemas.microsoft.com/office/2006/metadata/properties" ma:root="true" ma:fieldsID="88e22c25943e8ac582c31974ac07ad60" ns2:_="" ns3:_="">
    <xsd:import namespace="3053fd58-ca13-4333-8372-2b0734574bf7"/>
    <xsd:import namespace="6e94afc7-ed27-4cdb-ab7b-dbdfa4925cd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53fd58-ca13-4333-8372-2b0734574b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94afc7-ed27-4cdb-ab7b-dbdfa4925cd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6a1584e-b503-484d-97aa-afd6291ab0dc}" ma:internalName="TaxCatchAll" ma:showField="CatchAllData" ma:web="6e94afc7-ed27-4cdb-ab7b-dbdfa4925c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CBD357-4A41-4C0E-A124-10B9285415F6}">
  <ds:schemaRefs>
    <ds:schemaRef ds:uri="3053fd58-ca13-4333-8372-2b0734574bf7"/>
    <ds:schemaRef ds:uri="6e94afc7-ed27-4cdb-ab7b-dbdfa4925c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4580E33-7DD9-43F4-B360-E1347ADD6537}">
  <ds:schemaRefs>
    <ds:schemaRef ds:uri="3053fd58-ca13-4333-8372-2b0734574bf7"/>
    <ds:schemaRef ds:uri="6e94afc7-ed27-4cdb-ab7b-dbdfa4925c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9F15A5-1870-4750-82DD-A6A6427593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487</Words>
  <Application>Microsoft Office PowerPoint</Application>
  <PresentationFormat>Widescreen</PresentationFormat>
  <Paragraphs>43</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futura-pt</vt:lpstr>
      <vt:lpstr>Office Theme</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Grace Marson</dc:creator>
  <cp:lastModifiedBy>Grace Marson</cp:lastModifiedBy>
  <cp:revision>12</cp:revision>
  <dcterms:created xsi:type="dcterms:W3CDTF">2024-02-17T00:32:30Z</dcterms:created>
  <dcterms:modified xsi:type="dcterms:W3CDTF">2024-05-15T10:52:54Z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0x010100A439FC47663CCF4EAA06EB2579B3ABD3</vt:lpwstr>
  </property>
  <property fmtid="{D5CDD505-2E9C-101B-9397-08002B2CF9AE}" pid="3" name="MediaServiceImageTags">
    <vt:lpwstr/>
  </property>
</Properties>
</file>